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0" r:id="rId3"/>
    <p:sldId id="285" r:id="rId4"/>
    <p:sldId id="302" r:id="rId5"/>
    <p:sldId id="283" r:id="rId6"/>
    <p:sldId id="259" r:id="rId7"/>
    <p:sldId id="286" r:id="rId8"/>
    <p:sldId id="303" r:id="rId9"/>
    <p:sldId id="305" r:id="rId10"/>
    <p:sldId id="295" r:id="rId11"/>
    <p:sldId id="322" r:id="rId12"/>
    <p:sldId id="304" r:id="rId13"/>
    <p:sldId id="288" r:id="rId14"/>
    <p:sldId id="306" r:id="rId15"/>
    <p:sldId id="296" r:id="rId16"/>
    <p:sldId id="307" r:id="rId17"/>
    <p:sldId id="289" r:id="rId18"/>
    <p:sldId id="316" r:id="rId19"/>
    <p:sldId id="290" r:id="rId20"/>
    <p:sldId id="310" r:id="rId21"/>
    <p:sldId id="308" r:id="rId22"/>
    <p:sldId id="311" r:id="rId23"/>
    <p:sldId id="317" r:id="rId24"/>
    <p:sldId id="312" r:id="rId25"/>
    <p:sldId id="313" r:id="rId26"/>
    <p:sldId id="318" r:id="rId27"/>
    <p:sldId id="319" r:id="rId28"/>
    <p:sldId id="320" r:id="rId29"/>
    <p:sldId id="321" r:id="rId30"/>
    <p:sldId id="273" r:id="rId31"/>
    <p:sldId id="294" r:id="rId32"/>
    <p:sldId id="299" r:id="rId33"/>
    <p:sldId id="300" r:id="rId34"/>
    <p:sldId id="301" r:id="rId35"/>
    <p:sldId id="315" r:id="rId36"/>
    <p:sldId id="276" r:id="rId37"/>
    <p:sldId id="261" r:id="rId38"/>
  </p:sldIdLst>
  <p:sldSz cx="12192000" cy="6858000"/>
  <p:notesSz cx="6858000" cy="9144000"/>
  <p:embeddedFontLst>
    <p:embeddedFont>
      <p:font typeface="Barlow" panose="00000500000000000000" pitchFamily="2" charset="0"/>
      <p:regular r:id="rId39"/>
      <p:bold r:id="rId40"/>
      <p:italic r:id="rId41"/>
      <p:boldItalic r:id="rId42"/>
    </p:embeddedFont>
    <p:embeddedFont>
      <p:font typeface="K2D" panose="020B0604020202020204" charset="-34"/>
      <p:regular r:id="rId43"/>
      <p:bold r:id="rId44"/>
      <p:italic r:id="rId45"/>
      <p:boldItalic r:id="rId46"/>
    </p:embeddedFont>
    <p:embeddedFont>
      <p:font typeface="Readex Pro" panose="020B0604020202020204" charset="-78"/>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EF"/>
    <a:srgbClr val="27ACE3"/>
    <a:srgbClr val="1F5CAA"/>
    <a:srgbClr val="CCFFFF"/>
    <a:srgbClr val="FFFFFF"/>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1" autoAdjust="0"/>
    <p:restoredTop sz="94660"/>
  </p:normalViewPr>
  <p:slideViewPr>
    <p:cSldViewPr snapToGrid="0">
      <p:cViewPr varScale="1">
        <p:scale>
          <a:sx n="82" d="100"/>
          <a:sy n="82" d="100"/>
        </p:scale>
        <p:origin x="816"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11/17/2025</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11/17/2025</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11/17/2025</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11/17/2025</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11/17/2025</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11/17/2025</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11/17/2025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5E41-A1AF-488B-B0BD-65F8B7FDA7DF}"/>
              </a:ext>
            </a:extLst>
          </p:cNvPr>
          <p:cNvSpPr>
            <a:spLocks noGrp="1"/>
          </p:cNvSpPr>
          <p:nvPr>
            <p:ph type="ctrTitle"/>
          </p:nvPr>
        </p:nvSpPr>
        <p:spPr>
          <a:xfrm>
            <a:off x="380216" y="1241821"/>
            <a:ext cx="11205713" cy="1855310"/>
          </a:xfrm>
        </p:spPr>
        <p:txBody>
          <a:bodyPr/>
          <a:lstStyle/>
          <a:p>
            <a:r>
              <a:rPr lang="vi-VN" dirty="0"/>
              <a:t>Báo cáo học phần Quản trị dữ liệu </a:t>
            </a:r>
            <a:br>
              <a:rPr lang="vi-VN" dirty="0"/>
            </a:br>
            <a:r>
              <a:rPr lang="vi-VN" dirty="0"/>
              <a:t>CT467</a:t>
            </a:r>
            <a:endParaRPr lang="en-US" dirty="0"/>
          </a:p>
        </p:txBody>
      </p:sp>
      <p:sp>
        <p:nvSpPr>
          <p:cNvPr id="3" name="Subtitle 2">
            <a:extLst>
              <a:ext uri="{FF2B5EF4-FFF2-40B4-BE49-F238E27FC236}">
                <a16:creationId xmlns:a16="http://schemas.microsoft.com/office/drawing/2014/main" id="{F49537F2-C3B5-487E-AF04-318467A156F4}"/>
              </a:ext>
            </a:extLst>
          </p:cNvPr>
          <p:cNvSpPr>
            <a:spLocks noGrp="1"/>
          </p:cNvSpPr>
          <p:nvPr>
            <p:ph type="subTitle" idx="1"/>
          </p:nvPr>
        </p:nvSpPr>
        <p:spPr>
          <a:xfrm>
            <a:off x="465057" y="3429000"/>
            <a:ext cx="11205713" cy="1036706"/>
          </a:xfrm>
        </p:spPr>
        <p:txBody>
          <a:bodyPr>
            <a:normAutofit/>
          </a:bodyPr>
          <a:lstStyle/>
          <a:p>
            <a:r>
              <a:rPr lang="vi-VN" sz="3600" b="1" dirty="0">
                <a:latin typeface="K2D" panose="020B0604020202020204" charset="-34"/>
                <a:cs typeface="K2D" panose="020B0604020202020204" charset="-34"/>
              </a:rPr>
              <a:t>Hệ thống quản lý ký trúc xá</a:t>
            </a:r>
            <a:endParaRPr lang="en-US" sz="3600" b="1" dirty="0">
              <a:latin typeface="K2D" panose="020B0604020202020204" charset="-34"/>
              <a:cs typeface="K2D" panose="020B0604020202020204" charset="-34"/>
            </a:endParaRPr>
          </a:p>
        </p:txBody>
      </p:sp>
      <p:sp>
        <p:nvSpPr>
          <p:cNvPr id="4" name="Text Placeholder 3">
            <a:extLst>
              <a:ext uri="{FF2B5EF4-FFF2-40B4-BE49-F238E27FC236}">
                <a16:creationId xmlns:a16="http://schemas.microsoft.com/office/drawing/2014/main" id="{8727A67E-F5E5-4E62-AFA1-B5747C25AED8}"/>
              </a:ext>
            </a:extLst>
          </p:cNvPr>
          <p:cNvSpPr>
            <a:spLocks noGrp="1"/>
          </p:cNvSpPr>
          <p:nvPr>
            <p:ph type="body" sz="quarter" idx="12"/>
          </p:nvPr>
        </p:nvSpPr>
        <p:spPr/>
        <p:txBody>
          <a:bodyPr/>
          <a:lstStyle/>
          <a:p>
            <a:pPr algn="l"/>
            <a:r>
              <a:rPr lang="vi-VN" dirty="0"/>
              <a:t>	Nhóm học phần: </a:t>
            </a:r>
            <a:r>
              <a:rPr lang="en-US" dirty="0"/>
              <a:t>CT46701</a:t>
            </a:r>
            <a:r>
              <a:rPr lang="vi-VN" dirty="0"/>
              <a:t>				Nhóm thực hiện:</a:t>
            </a:r>
            <a:r>
              <a:rPr lang="en-US" dirty="0"/>
              <a:t> 07</a:t>
            </a:r>
          </a:p>
        </p:txBody>
      </p:sp>
      <p:sp>
        <p:nvSpPr>
          <p:cNvPr id="5" name="TextBox 4">
            <a:extLst>
              <a:ext uri="{FF2B5EF4-FFF2-40B4-BE49-F238E27FC236}">
                <a16:creationId xmlns:a16="http://schemas.microsoft.com/office/drawing/2014/main" id="{075615DE-DA2D-4A15-B1A0-0D70479B74DF}"/>
              </a:ext>
            </a:extLst>
          </p:cNvPr>
          <p:cNvSpPr txBox="1"/>
          <p:nvPr/>
        </p:nvSpPr>
        <p:spPr>
          <a:xfrm>
            <a:off x="4818668" y="6080289"/>
            <a:ext cx="2554664" cy="377072"/>
          </a:xfrm>
          <a:prstGeom prst="rect">
            <a:avLst/>
          </a:prstGeom>
          <a:noFill/>
        </p:spPr>
        <p:txBody>
          <a:bodyPr wrap="square" rtlCol="0">
            <a:spAutoFit/>
          </a:bodyPr>
          <a:lstStyle/>
          <a:p>
            <a:r>
              <a:rPr lang="vi-VN" dirty="0">
                <a:solidFill>
                  <a:schemeClr val="bg1"/>
                </a:solidFill>
              </a:rPr>
              <a:t>Học kì I, 202</a:t>
            </a:r>
            <a:r>
              <a:rPr lang="en-US" dirty="0">
                <a:solidFill>
                  <a:schemeClr val="bg1"/>
                </a:solidFill>
              </a:rPr>
              <a:t>5</a:t>
            </a:r>
            <a:r>
              <a:rPr lang="vi-VN" dirty="0">
                <a:solidFill>
                  <a:schemeClr val="bg1"/>
                </a:solidFill>
              </a:rPr>
              <a:t> - 202</a:t>
            </a:r>
            <a:r>
              <a:rPr lang="en-US" dirty="0">
                <a:solidFill>
                  <a:schemeClr val="bg1"/>
                </a:solidFill>
              </a:rPr>
              <a:t>6</a:t>
            </a:r>
          </a:p>
        </p:txBody>
      </p:sp>
    </p:spTree>
    <p:extLst>
      <p:ext uri="{BB962C8B-B14F-4D97-AF65-F5344CB8AC3E}">
        <p14:creationId xmlns:p14="http://schemas.microsoft.com/office/powerpoint/2010/main" val="52087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539620" y="1129906"/>
            <a:ext cx="4467226" cy="6388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4000" dirty="0"/>
              <a:t>Trang </a:t>
            </a:r>
            <a:r>
              <a:rPr lang="en-US" sz="4000" dirty="0" err="1"/>
              <a:t>chủ</a:t>
            </a:r>
            <a:r>
              <a:rPr lang="en-US" sz="4000" dirty="0"/>
              <a:t> </a:t>
            </a:r>
            <a:endParaRPr lang="vi-VN" sz="40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351353" y="2118048"/>
            <a:ext cx="3429000" cy="3839053"/>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latin typeface="Readex Pro" panose="020B0604020202020204" charset="-78"/>
                <a:cs typeface="Readex Pro" panose="020B0604020202020204" charset="-78"/>
              </a:rPr>
              <a:t>Trang </a:t>
            </a:r>
            <a:r>
              <a:rPr lang="en-US" sz="2000" dirty="0" err="1">
                <a:latin typeface="Readex Pro" panose="020B0604020202020204" charset="-78"/>
                <a:cs typeface="Readex Pro" panose="020B0604020202020204" charset="-78"/>
              </a:rPr>
              <a:t>chủ</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quản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lý</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ký</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túc</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xá</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đăng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nhập</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bằng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tài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khoản</a:t>
            </a:r>
            <a:r>
              <a:rPr lang="en-US" sz="2000" dirty="0">
                <a:latin typeface="Readex Pro" panose="020B0604020202020204" charset="-78"/>
                <a:cs typeface="Readex Pro" panose="020B0604020202020204" charset="-78"/>
              </a:rPr>
              <a:t> admin</a:t>
            </a:r>
            <a:endParaRPr lang="vi-VN" sz="2000" dirty="0">
              <a:latin typeface="Readex Pro" panose="020B0604020202020204" charset="-78"/>
              <a:cs typeface="Readex Pro" panose="020B0604020202020204" charset="-78"/>
            </a:endParaRPr>
          </a:p>
        </p:txBody>
      </p:sp>
      <p:pic>
        <p:nvPicPr>
          <p:cNvPr id="4" name="Picture 3">
            <a:extLst>
              <a:ext uri="{FF2B5EF4-FFF2-40B4-BE49-F238E27FC236}">
                <a16:creationId xmlns:a16="http://schemas.microsoft.com/office/drawing/2014/main" id="{0D10CC94-E581-73D3-6742-156AAB9F52E9}"/>
              </a:ext>
            </a:extLst>
          </p:cNvPr>
          <p:cNvPicPr>
            <a:picLocks noChangeAspect="1"/>
          </p:cNvPicPr>
          <p:nvPr/>
        </p:nvPicPr>
        <p:blipFill>
          <a:blip r:embed="rId2"/>
          <a:stretch>
            <a:fillRect/>
          </a:stretch>
        </p:blipFill>
        <p:spPr>
          <a:xfrm>
            <a:off x="3890865" y="1614422"/>
            <a:ext cx="8024327" cy="3629156"/>
          </a:xfrm>
          <a:prstGeom prst="rect">
            <a:avLst/>
          </a:prstGeom>
        </p:spPr>
      </p:pic>
    </p:spTree>
    <p:extLst>
      <p:ext uri="{BB962C8B-B14F-4D97-AF65-F5344CB8AC3E}">
        <p14:creationId xmlns:p14="http://schemas.microsoft.com/office/powerpoint/2010/main" val="122366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539620" y="1129906"/>
            <a:ext cx="4467226" cy="6388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4000" dirty="0" err="1"/>
              <a:t>Xuất</a:t>
            </a:r>
            <a:r>
              <a:rPr lang="en-US" sz="4000" dirty="0"/>
              <a:t> file </a:t>
            </a:r>
            <a:r>
              <a:rPr lang="en-US" sz="4000" dirty="0" err="1"/>
              <a:t>thống</a:t>
            </a:r>
            <a:r>
              <a:rPr lang="en-US" sz="4000" dirty="0"/>
              <a:t> </a:t>
            </a:r>
            <a:r>
              <a:rPr lang="en-US" sz="4000" dirty="0" err="1"/>
              <a:t>kê</a:t>
            </a:r>
            <a:endParaRPr lang="vi-VN" sz="4000" dirty="0"/>
          </a:p>
        </p:txBody>
      </p:sp>
      <p:pic>
        <p:nvPicPr>
          <p:cNvPr id="5" name="Picture 4">
            <a:extLst>
              <a:ext uri="{FF2B5EF4-FFF2-40B4-BE49-F238E27FC236}">
                <a16:creationId xmlns:a16="http://schemas.microsoft.com/office/drawing/2014/main" id="{3C8CBE05-99FD-899A-8547-429C0572B731}"/>
              </a:ext>
            </a:extLst>
          </p:cNvPr>
          <p:cNvPicPr>
            <a:picLocks noChangeAspect="1"/>
          </p:cNvPicPr>
          <p:nvPr/>
        </p:nvPicPr>
        <p:blipFill>
          <a:blip r:embed="rId2"/>
          <a:stretch>
            <a:fillRect/>
          </a:stretch>
        </p:blipFill>
        <p:spPr>
          <a:xfrm>
            <a:off x="838200" y="1896373"/>
            <a:ext cx="3642676" cy="3513124"/>
          </a:xfrm>
          <a:prstGeom prst="rect">
            <a:avLst/>
          </a:prstGeom>
        </p:spPr>
      </p:pic>
      <p:pic>
        <p:nvPicPr>
          <p:cNvPr id="7" name="Picture 6">
            <a:extLst>
              <a:ext uri="{FF2B5EF4-FFF2-40B4-BE49-F238E27FC236}">
                <a16:creationId xmlns:a16="http://schemas.microsoft.com/office/drawing/2014/main" id="{E191B448-BAE6-AE3E-6919-AB6E22464797}"/>
              </a:ext>
            </a:extLst>
          </p:cNvPr>
          <p:cNvPicPr>
            <a:picLocks noChangeAspect="1"/>
          </p:cNvPicPr>
          <p:nvPr/>
        </p:nvPicPr>
        <p:blipFill>
          <a:blip r:embed="rId3"/>
          <a:stretch>
            <a:fillRect/>
          </a:stretch>
        </p:blipFill>
        <p:spPr>
          <a:xfrm>
            <a:off x="4480876" y="2506787"/>
            <a:ext cx="7635262" cy="1461910"/>
          </a:xfrm>
          <a:prstGeom prst="rect">
            <a:avLst/>
          </a:prstGeom>
        </p:spPr>
      </p:pic>
    </p:spTree>
    <p:extLst>
      <p:ext uri="{BB962C8B-B14F-4D97-AF65-F5344CB8AC3E}">
        <p14:creationId xmlns:p14="http://schemas.microsoft.com/office/powerpoint/2010/main" val="198824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539620" y="1129906"/>
            <a:ext cx="4467226" cy="6388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4000" dirty="0"/>
              <a:t>Trang </a:t>
            </a:r>
            <a:r>
              <a:rPr lang="en-US" sz="4000" dirty="0" err="1"/>
              <a:t>chủ</a:t>
            </a:r>
            <a:r>
              <a:rPr lang="en-US" sz="4000" dirty="0"/>
              <a:t> </a:t>
            </a:r>
            <a:endParaRPr lang="vi-VN" sz="40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351353" y="2118048"/>
            <a:ext cx="3429000" cy="3839053"/>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latin typeface="Readex Pro" panose="020B0604020202020204" charset="-78"/>
                <a:cs typeface="Readex Pro" panose="020B0604020202020204" charset="-78"/>
              </a:rPr>
              <a:t>Trang </a:t>
            </a:r>
            <a:r>
              <a:rPr lang="en-US" sz="2000" dirty="0" err="1">
                <a:latin typeface="Readex Pro" panose="020B0604020202020204" charset="-78"/>
                <a:cs typeface="Readex Pro" panose="020B0604020202020204" charset="-78"/>
              </a:rPr>
              <a:t>chủ</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quản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lý</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ký</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túc</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xá</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đăng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nhập</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bằng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tài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khoản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sinh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viên</a:t>
            </a:r>
            <a:endParaRPr lang="en-US" sz="2000" dirty="0">
              <a:latin typeface="Readex Pro" panose="020B0604020202020204" charset="-78"/>
              <a:cs typeface="Readex Pro" panose="020B0604020202020204" charset="-78"/>
            </a:endParaRPr>
          </a:p>
          <a:p>
            <a:pPr algn="l"/>
            <a:endParaRPr lang="vi-VN" sz="2800" dirty="0">
              <a:latin typeface="Readex Pro" panose="020B0604020202020204" charset="-78"/>
              <a:cs typeface="Readex Pro" panose="020B0604020202020204" charset="-78"/>
            </a:endParaRPr>
          </a:p>
        </p:txBody>
      </p:sp>
      <p:pic>
        <p:nvPicPr>
          <p:cNvPr id="4" name="Picture 3">
            <a:extLst>
              <a:ext uri="{FF2B5EF4-FFF2-40B4-BE49-F238E27FC236}">
                <a16:creationId xmlns:a16="http://schemas.microsoft.com/office/drawing/2014/main" id="{B6880E04-4390-0709-121E-21EFCE1C1385}"/>
              </a:ext>
            </a:extLst>
          </p:cNvPr>
          <p:cNvPicPr>
            <a:picLocks noChangeAspect="1"/>
          </p:cNvPicPr>
          <p:nvPr/>
        </p:nvPicPr>
        <p:blipFill>
          <a:blip r:embed="rId2"/>
          <a:stretch>
            <a:fillRect/>
          </a:stretch>
        </p:blipFill>
        <p:spPr>
          <a:xfrm>
            <a:off x="3780353" y="1927335"/>
            <a:ext cx="7940033" cy="3605718"/>
          </a:xfrm>
          <a:prstGeom prst="rect">
            <a:avLst/>
          </a:prstGeom>
        </p:spPr>
      </p:pic>
    </p:spTree>
    <p:extLst>
      <p:ext uri="{BB962C8B-B14F-4D97-AF65-F5344CB8AC3E}">
        <p14:creationId xmlns:p14="http://schemas.microsoft.com/office/powerpoint/2010/main" val="2650097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a:t>users</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558282" y="2168042"/>
            <a:ext cx="3429000" cy="3006554"/>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en-US" sz="2000" dirty="0"/>
              <a:t>Trang </a:t>
            </a:r>
            <a:r>
              <a:rPr lang="en-US" sz="2000" dirty="0" err="1"/>
              <a:t>này</a:t>
            </a:r>
            <a:r>
              <a:rPr lang="en-US" sz="2000" dirty="0"/>
              <a:t> </a:t>
            </a:r>
            <a:r>
              <a:rPr lang="en-US" sz="2000" dirty="0" err="1"/>
              <a:t>hiện</a:t>
            </a:r>
            <a:r>
              <a:rPr lang="en-US" sz="2000" dirty="0"/>
              <a:t> </a:t>
            </a:r>
            <a:r>
              <a:rPr lang="en-US" sz="2000" dirty="0" err="1"/>
              <a:t>danh</a:t>
            </a:r>
            <a:r>
              <a:rPr lang="en-US" sz="2000" dirty="0"/>
              <a:t> </a:t>
            </a:r>
            <a:r>
              <a:rPr lang="en-US" sz="2000" dirty="0" err="1"/>
              <a:t>sách</a:t>
            </a:r>
            <a:r>
              <a:rPr lang="en-US" sz="2000" dirty="0"/>
              <a:t> </a:t>
            </a:r>
            <a:r>
              <a:rPr lang="en-US" sz="2000" dirty="0" err="1"/>
              <a:t>và</a:t>
            </a:r>
            <a:r>
              <a:rPr lang="en-US" sz="2000" dirty="0"/>
              <a:t> </a:t>
            </a:r>
            <a:r>
              <a:rPr lang="en-US" sz="2000" dirty="0" err="1"/>
              <a:t>thông</a:t>
            </a:r>
            <a:r>
              <a:rPr lang="en-US" sz="2000" dirty="0"/>
              <a:t> tin </a:t>
            </a:r>
            <a:r>
              <a:rPr lang="en-US" sz="2000" dirty="0" err="1"/>
              <a:t>các</a:t>
            </a:r>
            <a:r>
              <a:rPr lang="en-US" sz="2000" dirty="0"/>
              <a:t> </a:t>
            </a:r>
            <a:r>
              <a:rPr lang="en-US" sz="2000" dirty="0" err="1"/>
              <a:t>người</a:t>
            </a:r>
            <a:r>
              <a:rPr lang="en-US" sz="2000" dirty="0"/>
              <a:t> </a:t>
            </a:r>
            <a:r>
              <a:rPr lang="en-US" sz="2000" dirty="0" err="1"/>
              <a:t>dùng</a:t>
            </a:r>
            <a:endParaRPr lang="en-US" sz="2000" dirty="0"/>
          </a:p>
          <a:p>
            <a:pPr marL="342900" indent="-342900" algn="l">
              <a:buFontTx/>
              <a:buChar char="-"/>
            </a:pPr>
            <a:r>
              <a:rPr lang="vi-VN" sz="2000" dirty="0"/>
              <a:t>Chức năng này cho phép</a:t>
            </a:r>
            <a:r>
              <a:rPr lang="en-US" sz="2000" dirty="0"/>
              <a:t> </a:t>
            </a:r>
            <a:r>
              <a:rPr lang="vi-VN" sz="2000" dirty="0"/>
              <a:t>thêm, sửa</a:t>
            </a:r>
            <a:r>
              <a:rPr lang="en-US" sz="2000" dirty="0"/>
              <a:t> </a:t>
            </a:r>
            <a:r>
              <a:rPr lang="vi-VN" sz="2000" dirty="0"/>
              <a:t>hoặc xóa</a:t>
            </a:r>
            <a:r>
              <a:rPr lang="en-US" sz="2000" dirty="0"/>
              <a:t> 1</a:t>
            </a:r>
            <a:r>
              <a:rPr lang="vi-VN" sz="2000" dirty="0"/>
              <a:t> </a:t>
            </a:r>
            <a:r>
              <a:rPr lang="en-US" sz="2000" dirty="0"/>
              <a:t>user</a:t>
            </a:r>
            <a:endParaRPr lang="vi-VN" sz="2000" dirty="0"/>
          </a:p>
        </p:txBody>
      </p:sp>
      <p:pic>
        <p:nvPicPr>
          <p:cNvPr id="5" name="Picture 4">
            <a:extLst>
              <a:ext uri="{FF2B5EF4-FFF2-40B4-BE49-F238E27FC236}">
                <a16:creationId xmlns:a16="http://schemas.microsoft.com/office/drawing/2014/main" id="{D539EF15-1DD4-58DD-9A5A-04246EEE206A}"/>
              </a:ext>
            </a:extLst>
          </p:cNvPr>
          <p:cNvPicPr>
            <a:picLocks noChangeAspect="1"/>
          </p:cNvPicPr>
          <p:nvPr/>
        </p:nvPicPr>
        <p:blipFill>
          <a:blip r:embed="rId2"/>
          <a:stretch>
            <a:fillRect/>
          </a:stretch>
        </p:blipFill>
        <p:spPr>
          <a:xfrm>
            <a:off x="3788228" y="1683404"/>
            <a:ext cx="8108302" cy="3665223"/>
          </a:xfrm>
          <a:prstGeom prst="rect">
            <a:avLst/>
          </a:prstGeom>
        </p:spPr>
      </p:pic>
    </p:spTree>
    <p:extLst>
      <p:ext uri="{BB962C8B-B14F-4D97-AF65-F5344CB8AC3E}">
        <p14:creationId xmlns:p14="http://schemas.microsoft.com/office/powerpoint/2010/main" val="2241762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a:t>users</a:t>
            </a:r>
            <a:endParaRPr lang="vi-VN" sz="2400" dirty="0"/>
          </a:p>
        </p:txBody>
      </p:sp>
      <p:pic>
        <p:nvPicPr>
          <p:cNvPr id="5" name="Picture 4">
            <a:extLst>
              <a:ext uri="{FF2B5EF4-FFF2-40B4-BE49-F238E27FC236}">
                <a16:creationId xmlns:a16="http://schemas.microsoft.com/office/drawing/2014/main" id="{8C527679-36BE-53DF-DF72-53188F6AF4E8}"/>
              </a:ext>
            </a:extLst>
          </p:cNvPr>
          <p:cNvPicPr>
            <a:picLocks noChangeAspect="1"/>
          </p:cNvPicPr>
          <p:nvPr/>
        </p:nvPicPr>
        <p:blipFill>
          <a:blip r:embed="rId2"/>
          <a:stretch>
            <a:fillRect/>
          </a:stretch>
        </p:blipFill>
        <p:spPr>
          <a:xfrm>
            <a:off x="838200" y="1916670"/>
            <a:ext cx="4021315" cy="4293625"/>
          </a:xfrm>
          <a:prstGeom prst="rect">
            <a:avLst/>
          </a:prstGeom>
        </p:spPr>
      </p:pic>
      <p:pic>
        <p:nvPicPr>
          <p:cNvPr id="7" name="Picture 6">
            <a:extLst>
              <a:ext uri="{FF2B5EF4-FFF2-40B4-BE49-F238E27FC236}">
                <a16:creationId xmlns:a16="http://schemas.microsoft.com/office/drawing/2014/main" id="{871E6E8F-8A1C-91DC-B94A-9E3AA6839DA8}"/>
              </a:ext>
            </a:extLst>
          </p:cNvPr>
          <p:cNvPicPr>
            <a:picLocks noChangeAspect="1"/>
          </p:cNvPicPr>
          <p:nvPr/>
        </p:nvPicPr>
        <p:blipFill>
          <a:blip r:embed="rId3"/>
          <a:stretch>
            <a:fillRect/>
          </a:stretch>
        </p:blipFill>
        <p:spPr>
          <a:xfrm>
            <a:off x="5835686" y="1597265"/>
            <a:ext cx="3684446" cy="3210562"/>
          </a:xfrm>
          <a:prstGeom prst="rect">
            <a:avLst/>
          </a:prstGeom>
        </p:spPr>
      </p:pic>
      <p:pic>
        <p:nvPicPr>
          <p:cNvPr id="9" name="Picture 8">
            <a:extLst>
              <a:ext uri="{FF2B5EF4-FFF2-40B4-BE49-F238E27FC236}">
                <a16:creationId xmlns:a16="http://schemas.microsoft.com/office/drawing/2014/main" id="{87B8F95F-4FF7-5DCB-041B-E64A215EFF8E}"/>
              </a:ext>
            </a:extLst>
          </p:cNvPr>
          <p:cNvPicPr>
            <a:picLocks noChangeAspect="1"/>
          </p:cNvPicPr>
          <p:nvPr/>
        </p:nvPicPr>
        <p:blipFill>
          <a:blip r:embed="rId4"/>
          <a:stretch>
            <a:fillRect/>
          </a:stretch>
        </p:blipFill>
        <p:spPr>
          <a:xfrm>
            <a:off x="5695727" y="4969511"/>
            <a:ext cx="4320914" cy="1417443"/>
          </a:xfrm>
          <a:prstGeom prst="rect">
            <a:avLst/>
          </a:prstGeom>
        </p:spPr>
      </p:pic>
    </p:spTree>
    <p:extLst>
      <p:ext uri="{BB962C8B-B14F-4D97-AF65-F5344CB8AC3E}">
        <p14:creationId xmlns:p14="http://schemas.microsoft.com/office/powerpoint/2010/main" val="1153018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sinh</a:t>
            </a:r>
            <a:r>
              <a:rPr lang="en-US" sz="2400" dirty="0"/>
              <a:t> </a:t>
            </a:r>
            <a:r>
              <a:rPr lang="en-US" sz="2400" dirty="0" err="1"/>
              <a:t>viên</a:t>
            </a:r>
            <a:endParaRPr lang="vi-VN" sz="2400" dirty="0"/>
          </a:p>
        </p:txBody>
      </p:sp>
      <p:sp>
        <p:nvSpPr>
          <p:cNvPr id="9" name="Subtitle 4">
            <a:extLst>
              <a:ext uri="{FF2B5EF4-FFF2-40B4-BE49-F238E27FC236}">
                <a16:creationId xmlns:a16="http://schemas.microsoft.com/office/drawing/2014/main" id="{BC09B9C3-EF3C-B38A-E10C-2E9ECB9FB38B}"/>
              </a:ext>
            </a:extLst>
          </p:cNvPr>
          <p:cNvSpPr txBox="1">
            <a:spLocks/>
          </p:cNvSpPr>
          <p:nvPr/>
        </p:nvSpPr>
        <p:spPr>
          <a:xfrm>
            <a:off x="558282" y="2168042"/>
            <a:ext cx="3429000" cy="3006554"/>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en-US" sz="2000" dirty="0"/>
              <a:t>Trang </a:t>
            </a:r>
            <a:r>
              <a:rPr lang="en-US" sz="2000" dirty="0" err="1"/>
              <a:t>này</a:t>
            </a:r>
            <a:r>
              <a:rPr lang="en-US" sz="2000" dirty="0"/>
              <a:t> </a:t>
            </a:r>
            <a:r>
              <a:rPr lang="en-US" sz="2000" dirty="0" err="1"/>
              <a:t>hiện</a:t>
            </a:r>
            <a:r>
              <a:rPr lang="en-US" sz="2000" dirty="0"/>
              <a:t> </a:t>
            </a:r>
            <a:r>
              <a:rPr lang="en-US" sz="2000" dirty="0" err="1"/>
              <a:t>danh</a:t>
            </a:r>
            <a:r>
              <a:rPr lang="en-US" sz="2000" dirty="0"/>
              <a:t> </a:t>
            </a:r>
            <a:r>
              <a:rPr lang="en-US" sz="2000" dirty="0" err="1"/>
              <a:t>sách</a:t>
            </a:r>
            <a:r>
              <a:rPr lang="en-US" sz="2000" dirty="0"/>
              <a:t> </a:t>
            </a:r>
            <a:r>
              <a:rPr lang="en-US" sz="2000" dirty="0" err="1"/>
              <a:t>và</a:t>
            </a:r>
            <a:r>
              <a:rPr lang="en-US" sz="2000" dirty="0"/>
              <a:t> </a:t>
            </a:r>
            <a:r>
              <a:rPr lang="en-US" sz="2000" dirty="0" err="1"/>
              <a:t>thông</a:t>
            </a:r>
            <a:r>
              <a:rPr lang="en-US" sz="2000" dirty="0"/>
              <a:t> tin </a:t>
            </a:r>
            <a:r>
              <a:rPr lang="en-US" sz="2000" dirty="0" err="1"/>
              <a:t>các</a:t>
            </a:r>
            <a:r>
              <a:rPr lang="en-US" sz="2000" dirty="0"/>
              <a:t> </a:t>
            </a:r>
            <a:r>
              <a:rPr lang="en-US" sz="2000" dirty="0" err="1"/>
              <a:t>sinh</a:t>
            </a:r>
            <a:r>
              <a:rPr lang="en-US" sz="2000" dirty="0"/>
              <a:t> </a:t>
            </a:r>
            <a:r>
              <a:rPr lang="en-US" sz="2000" dirty="0" err="1"/>
              <a:t>viên</a:t>
            </a:r>
            <a:r>
              <a:rPr lang="en-US" sz="2000" dirty="0"/>
              <a:t> </a:t>
            </a:r>
            <a:r>
              <a:rPr lang="en-US" sz="2000" dirty="0" err="1"/>
              <a:t>đã</a:t>
            </a:r>
            <a:r>
              <a:rPr lang="en-US" sz="2000" dirty="0"/>
              <a:t> </a:t>
            </a:r>
            <a:r>
              <a:rPr lang="en-US" sz="2000" dirty="0" err="1"/>
              <a:t>có</a:t>
            </a:r>
            <a:r>
              <a:rPr lang="en-US" sz="2000" dirty="0"/>
              <a:t> </a:t>
            </a:r>
            <a:r>
              <a:rPr lang="en-US" sz="2000" dirty="0" err="1"/>
              <a:t>tài</a:t>
            </a:r>
            <a:r>
              <a:rPr lang="en-US" sz="2000" dirty="0"/>
              <a:t> </a:t>
            </a:r>
            <a:r>
              <a:rPr lang="en-US" sz="2000" dirty="0" err="1"/>
              <a:t>khoản</a:t>
            </a:r>
            <a:r>
              <a:rPr lang="en-US" sz="2000" dirty="0"/>
              <a:t> </a:t>
            </a:r>
            <a:r>
              <a:rPr lang="en-US" sz="2000" dirty="0" err="1"/>
              <a:t>đăng</a:t>
            </a:r>
            <a:r>
              <a:rPr lang="en-US" sz="2000" dirty="0"/>
              <a:t> </a:t>
            </a:r>
            <a:r>
              <a:rPr lang="en-US" sz="2000" dirty="0" err="1"/>
              <a:t>nhập</a:t>
            </a:r>
            <a:r>
              <a:rPr lang="en-US" sz="2000" dirty="0"/>
              <a:t> </a:t>
            </a:r>
            <a:r>
              <a:rPr lang="en-US" sz="2000" dirty="0" err="1"/>
              <a:t>vào</a:t>
            </a:r>
            <a:r>
              <a:rPr lang="en-US" sz="2000" dirty="0"/>
              <a:t> </a:t>
            </a:r>
            <a:r>
              <a:rPr lang="en-US" sz="2000" dirty="0" err="1"/>
              <a:t>hệ</a:t>
            </a:r>
            <a:r>
              <a:rPr lang="en-US" sz="2000" dirty="0"/>
              <a:t> </a:t>
            </a:r>
            <a:r>
              <a:rPr lang="en-US" sz="2000" dirty="0" err="1"/>
              <a:t>thống</a:t>
            </a:r>
            <a:endParaRPr lang="en-US" sz="2000" dirty="0"/>
          </a:p>
          <a:p>
            <a:pPr marL="342900" indent="-342900" algn="l">
              <a:buFontTx/>
              <a:buChar char="-"/>
            </a:pPr>
            <a:r>
              <a:rPr lang="vi-VN" sz="2000" dirty="0"/>
              <a:t>Chức năng này cho phép</a:t>
            </a:r>
            <a:r>
              <a:rPr lang="en-US" sz="2000" dirty="0"/>
              <a:t> </a:t>
            </a:r>
            <a:r>
              <a:rPr lang="vi-VN" sz="2000" dirty="0"/>
              <a:t>sửa</a:t>
            </a:r>
            <a:r>
              <a:rPr lang="en-US" sz="2000" dirty="0"/>
              <a:t>,</a:t>
            </a:r>
            <a:r>
              <a:rPr lang="vi-VN" sz="2000" dirty="0"/>
              <a:t> xóa</a:t>
            </a:r>
            <a:r>
              <a:rPr lang="en-US" sz="2000" dirty="0"/>
              <a:t> 1</a:t>
            </a:r>
            <a:r>
              <a:rPr lang="vi-VN" sz="2000" dirty="0"/>
              <a:t> </a:t>
            </a:r>
            <a:r>
              <a:rPr lang="en-US" sz="2000" dirty="0" err="1"/>
              <a:t>sinh</a:t>
            </a:r>
            <a:r>
              <a:rPr lang="en-US" sz="2000" dirty="0"/>
              <a:t> </a:t>
            </a:r>
            <a:r>
              <a:rPr lang="en-US" sz="2000" dirty="0" err="1"/>
              <a:t>viên</a:t>
            </a:r>
            <a:endParaRPr lang="vi-VN" sz="2000" dirty="0"/>
          </a:p>
        </p:txBody>
      </p:sp>
      <p:pic>
        <p:nvPicPr>
          <p:cNvPr id="4" name="Picture 3">
            <a:extLst>
              <a:ext uri="{FF2B5EF4-FFF2-40B4-BE49-F238E27FC236}">
                <a16:creationId xmlns:a16="http://schemas.microsoft.com/office/drawing/2014/main" id="{0FF7CB4C-6D26-C4DB-C503-7FC1DC4EF60F}"/>
              </a:ext>
            </a:extLst>
          </p:cNvPr>
          <p:cNvPicPr>
            <a:picLocks noChangeAspect="1"/>
          </p:cNvPicPr>
          <p:nvPr/>
        </p:nvPicPr>
        <p:blipFill>
          <a:blip r:embed="rId2"/>
          <a:stretch>
            <a:fillRect/>
          </a:stretch>
        </p:blipFill>
        <p:spPr>
          <a:xfrm>
            <a:off x="4113245" y="1832437"/>
            <a:ext cx="7652774" cy="3439359"/>
          </a:xfrm>
          <a:prstGeom prst="rect">
            <a:avLst/>
          </a:prstGeom>
        </p:spPr>
      </p:pic>
    </p:spTree>
    <p:extLst>
      <p:ext uri="{BB962C8B-B14F-4D97-AF65-F5344CB8AC3E}">
        <p14:creationId xmlns:p14="http://schemas.microsoft.com/office/powerpoint/2010/main" val="1550270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sinh</a:t>
            </a:r>
            <a:r>
              <a:rPr lang="en-US" sz="2400" dirty="0"/>
              <a:t> </a:t>
            </a:r>
            <a:r>
              <a:rPr lang="en-US" sz="2400" dirty="0" err="1"/>
              <a:t>viên</a:t>
            </a:r>
            <a:endParaRPr lang="vi-VN" sz="2400" dirty="0"/>
          </a:p>
        </p:txBody>
      </p:sp>
      <p:pic>
        <p:nvPicPr>
          <p:cNvPr id="4" name="Picture 3">
            <a:extLst>
              <a:ext uri="{FF2B5EF4-FFF2-40B4-BE49-F238E27FC236}">
                <a16:creationId xmlns:a16="http://schemas.microsoft.com/office/drawing/2014/main" id="{BB0DF107-90F2-8E43-0B58-223994463244}"/>
              </a:ext>
            </a:extLst>
          </p:cNvPr>
          <p:cNvPicPr>
            <a:picLocks noChangeAspect="1"/>
          </p:cNvPicPr>
          <p:nvPr/>
        </p:nvPicPr>
        <p:blipFill>
          <a:blip r:embed="rId2"/>
          <a:stretch>
            <a:fillRect/>
          </a:stretch>
        </p:blipFill>
        <p:spPr>
          <a:xfrm>
            <a:off x="6421742" y="1597265"/>
            <a:ext cx="3617998" cy="4476700"/>
          </a:xfrm>
          <a:prstGeom prst="rect">
            <a:avLst/>
          </a:prstGeom>
        </p:spPr>
      </p:pic>
      <p:pic>
        <p:nvPicPr>
          <p:cNvPr id="8" name="Picture 7">
            <a:extLst>
              <a:ext uri="{FF2B5EF4-FFF2-40B4-BE49-F238E27FC236}">
                <a16:creationId xmlns:a16="http://schemas.microsoft.com/office/drawing/2014/main" id="{01ABDE87-BF70-5401-C577-6A83E1761501}"/>
              </a:ext>
            </a:extLst>
          </p:cNvPr>
          <p:cNvPicPr>
            <a:picLocks noChangeAspect="1"/>
          </p:cNvPicPr>
          <p:nvPr/>
        </p:nvPicPr>
        <p:blipFill>
          <a:blip r:embed="rId3"/>
          <a:stretch>
            <a:fillRect/>
          </a:stretch>
        </p:blipFill>
        <p:spPr>
          <a:xfrm>
            <a:off x="1155411" y="3276306"/>
            <a:ext cx="4282811" cy="1425063"/>
          </a:xfrm>
          <a:prstGeom prst="rect">
            <a:avLst/>
          </a:prstGeom>
        </p:spPr>
      </p:pic>
    </p:spTree>
    <p:extLst>
      <p:ext uri="{BB962C8B-B14F-4D97-AF65-F5344CB8AC3E}">
        <p14:creationId xmlns:p14="http://schemas.microsoft.com/office/powerpoint/2010/main" val="279005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phòng</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838200" y="1934777"/>
            <a:ext cx="3429000" cy="3006554"/>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vi-VN" sz="2000" dirty="0"/>
              <a:t>Cho phép quản lý </a:t>
            </a:r>
            <a:r>
              <a:rPr lang="en-US" sz="2000" dirty="0" err="1"/>
              <a:t>phòng</a:t>
            </a:r>
            <a:r>
              <a:rPr lang="vi-VN" sz="2000" dirty="0"/>
              <a:t>: thêm, sửa, xó</a:t>
            </a:r>
            <a:r>
              <a:rPr lang="en-US" sz="2000" dirty="0"/>
              <a:t>a </a:t>
            </a:r>
            <a:r>
              <a:rPr lang="en-US" sz="2000" dirty="0" err="1"/>
              <a:t>và</a:t>
            </a:r>
            <a:r>
              <a:rPr lang="en-US" sz="2000" dirty="0"/>
              <a:t> </a:t>
            </a:r>
            <a:r>
              <a:rPr lang="en-US" sz="2000" dirty="0" err="1"/>
              <a:t>tìm</a:t>
            </a:r>
            <a:r>
              <a:rPr lang="en-US" sz="2000" dirty="0"/>
              <a:t> </a:t>
            </a:r>
            <a:r>
              <a:rPr lang="en-US" sz="2000" dirty="0" err="1"/>
              <a:t>kiếm</a:t>
            </a:r>
            <a:r>
              <a:rPr lang="en-US" sz="2000" dirty="0"/>
              <a:t> </a:t>
            </a:r>
            <a:r>
              <a:rPr lang="en-US" sz="2000" dirty="0" err="1"/>
              <a:t>thông</a:t>
            </a:r>
            <a:r>
              <a:rPr lang="en-US" sz="2000" dirty="0"/>
              <a:t> tin </a:t>
            </a:r>
            <a:r>
              <a:rPr lang="en-US" sz="2000" dirty="0" err="1"/>
              <a:t>các</a:t>
            </a:r>
            <a:r>
              <a:rPr lang="en-US" sz="2000" dirty="0"/>
              <a:t> </a:t>
            </a:r>
            <a:r>
              <a:rPr lang="en-US" sz="2000" dirty="0" err="1"/>
              <a:t>phòng</a:t>
            </a:r>
            <a:endParaRPr lang="en-US" sz="2000" dirty="0"/>
          </a:p>
          <a:p>
            <a:pPr marL="342900" indent="-342900" algn="l">
              <a:buFontTx/>
              <a:buChar char="-"/>
            </a:pPr>
            <a:r>
              <a:rPr lang="en-US" sz="2000" dirty="0" err="1"/>
              <a:t>Hiển</a:t>
            </a:r>
            <a:r>
              <a:rPr lang="en-US" sz="2000" dirty="0"/>
              <a:t> </a:t>
            </a:r>
            <a:r>
              <a:rPr lang="en-US" sz="2000" dirty="0" err="1"/>
              <a:t>thị</a:t>
            </a:r>
            <a:r>
              <a:rPr lang="en-US" sz="2000" dirty="0"/>
              <a:t> </a:t>
            </a:r>
            <a:r>
              <a:rPr lang="en-US" sz="2000" dirty="0" err="1"/>
              <a:t>danh</a:t>
            </a:r>
            <a:r>
              <a:rPr lang="en-US" sz="2000" dirty="0"/>
              <a:t> </a:t>
            </a:r>
            <a:r>
              <a:rPr lang="en-US" sz="2000" dirty="0" err="1"/>
              <a:t>sánh</a:t>
            </a:r>
            <a:r>
              <a:rPr lang="en-US" sz="2000" dirty="0"/>
              <a:t> </a:t>
            </a:r>
            <a:r>
              <a:rPr lang="en-US" sz="2000" dirty="0" err="1"/>
              <a:t>và</a:t>
            </a:r>
            <a:r>
              <a:rPr lang="en-US" sz="2000" dirty="0"/>
              <a:t> </a:t>
            </a:r>
            <a:r>
              <a:rPr lang="en-US" sz="2000" dirty="0" err="1"/>
              <a:t>thông</a:t>
            </a:r>
            <a:r>
              <a:rPr lang="en-US" sz="2000" dirty="0"/>
              <a:t> tin </a:t>
            </a:r>
            <a:r>
              <a:rPr lang="en-US" sz="2000" dirty="0" err="1"/>
              <a:t>các</a:t>
            </a:r>
            <a:r>
              <a:rPr lang="en-US" sz="2000" dirty="0"/>
              <a:t> </a:t>
            </a:r>
            <a:r>
              <a:rPr lang="en-US" sz="2000" dirty="0" err="1"/>
              <a:t>phòng</a:t>
            </a:r>
            <a:endParaRPr lang="vi-VN" sz="2000" dirty="0"/>
          </a:p>
        </p:txBody>
      </p:sp>
      <p:pic>
        <p:nvPicPr>
          <p:cNvPr id="5" name="Picture 4">
            <a:extLst>
              <a:ext uri="{FF2B5EF4-FFF2-40B4-BE49-F238E27FC236}">
                <a16:creationId xmlns:a16="http://schemas.microsoft.com/office/drawing/2014/main" id="{0949D38D-B11E-B816-1272-30930576C563}"/>
              </a:ext>
            </a:extLst>
          </p:cNvPr>
          <p:cNvPicPr>
            <a:picLocks noChangeAspect="1"/>
          </p:cNvPicPr>
          <p:nvPr/>
        </p:nvPicPr>
        <p:blipFill>
          <a:blip r:embed="rId2"/>
          <a:stretch>
            <a:fillRect/>
          </a:stretch>
        </p:blipFill>
        <p:spPr>
          <a:xfrm>
            <a:off x="4267200" y="1370921"/>
            <a:ext cx="7853265" cy="3570410"/>
          </a:xfrm>
          <a:prstGeom prst="rect">
            <a:avLst/>
          </a:prstGeom>
        </p:spPr>
      </p:pic>
    </p:spTree>
    <p:extLst>
      <p:ext uri="{BB962C8B-B14F-4D97-AF65-F5344CB8AC3E}">
        <p14:creationId xmlns:p14="http://schemas.microsoft.com/office/powerpoint/2010/main" val="8956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phòng</a:t>
            </a:r>
            <a:endParaRPr lang="vi-VN" sz="2400" dirty="0"/>
          </a:p>
        </p:txBody>
      </p:sp>
      <p:pic>
        <p:nvPicPr>
          <p:cNvPr id="4" name="Picture 3">
            <a:extLst>
              <a:ext uri="{FF2B5EF4-FFF2-40B4-BE49-F238E27FC236}">
                <a16:creationId xmlns:a16="http://schemas.microsoft.com/office/drawing/2014/main" id="{7F00CE2F-9F82-4B07-6208-62BF49FF0C9E}"/>
              </a:ext>
            </a:extLst>
          </p:cNvPr>
          <p:cNvPicPr>
            <a:picLocks noChangeAspect="1"/>
          </p:cNvPicPr>
          <p:nvPr/>
        </p:nvPicPr>
        <p:blipFill>
          <a:blip r:embed="rId2"/>
          <a:stretch>
            <a:fillRect/>
          </a:stretch>
        </p:blipFill>
        <p:spPr>
          <a:xfrm>
            <a:off x="1427584" y="2045843"/>
            <a:ext cx="8686800" cy="3949369"/>
          </a:xfrm>
          <a:prstGeom prst="rect">
            <a:avLst/>
          </a:prstGeom>
        </p:spPr>
      </p:pic>
    </p:spTree>
    <p:extLst>
      <p:ext uri="{BB962C8B-B14F-4D97-AF65-F5344CB8AC3E}">
        <p14:creationId xmlns:p14="http://schemas.microsoft.com/office/powerpoint/2010/main" val="284742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phòng</a:t>
            </a:r>
          </a:p>
        </p:txBody>
      </p:sp>
      <p:pic>
        <p:nvPicPr>
          <p:cNvPr id="4" name="Picture 3">
            <a:extLst>
              <a:ext uri="{FF2B5EF4-FFF2-40B4-BE49-F238E27FC236}">
                <a16:creationId xmlns:a16="http://schemas.microsoft.com/office/drawing/2014/main" id="{EB25BE7E-DFC6-FB3B-8CC5-042418F79F67}"/>
              </a:ext>
            </a:extLst>
          </p:cNvPr>
          <p:cNvPicPr>
            <a:picLocks noChangeAspect="1"/>
          </p:cNvPicPr>
          <p:nvPr/>
        </p:nvPicPr>
        <p:blipFill>
          <a:blip r:embed="rId2"/>
          <a:stretch>
            <a:fillRect/>
          </a:stretch>
        </p:blipFill>
        <p:spPr>
          <a:xfrm>
            <a:off x="838200" y="2063210"/>
            <a:ext cx="3635878" cy="3933996"/>
          </a:xfrm>
          <a:prstGeom prst="rect">
            <a:avLst/>
          </a:prstGeom>
        </p:spPr>
      </p:pic>
      <p:pic>
        <p:nvPicPr>
          <p:cNvPr id="6" name="Picture 5">
            <a:extLst>
              <a:ext uri="{FF2B5EF4-FFF2-40B4-BE49-F238E27FC236}">
                <a16:creationId xmlns:a16="http://schemas.microsoft.com/office/drawing/2014/main" id="{BFD74B7D-3F7C-7E38-FD71-4B9FFF207667}"/>
              </a:ext>
            </a:extLst>
          </p:cNvPr>
          <p:cNvPicPr>
            <a:picLocks noChangeAspect="1"/>
          </p:cNvPicPr>
          <p:nvPr/>
        </p:nvPicPr>
        <p:blipFill>
          <a:blip r:embed="rId3"/>
          <a:stretch>
            <a:fillRect/>
          </a:stretch>
        </p:blipFill>
        <p:spPr>
          <a:xfrm>
            <a:off x="4723961" y="1137065"/>
            <a:ext cx="3449655" cy="3669728"/>
          </a:xfrm>
          <a:prstGeom prst="rect">
            <a:avLst/>
          </a:prstGeom>
        </p:spPr>
      </p:pic>
      <p:pic>
        <p:nvPicPr>
          <p:cNvPr id="9" name="Picture 8">
            <a:extLst>
              <a:ext uri="{FF2B5EF4-FFF2-40B4-BE49-F238E27FC236}">
                <a16:creationId xmlns:a16="http://schemas.microsoft.com/office/drawing/2014/main" id="{ED8C28C0-A0CD-E386-7111-D403A842F48A}"/>
              </a:ext>
            </a:extLst>
          </p:cNvPr>
          <p:cNvPicPr>
            <a:picLocks noChangeAspect="1"/>
          </p:cNvPicPr>
          <p:nvPr/>
        </p:nvPicPr>
        <p:blipFill>
          <a:blip r:embed="rId4"/>
          <a:stretch>
            <a:fillRect/>
          </a:stretch>
        </p:blipFill>
        <p:spPr>
          <a:xfrm>
            <a:off x="4723961" y="4901899"/>
            <a:ext cx="4290432" cy="1356478"/>
          </a:xfrm>
          <a:prstGeom prst="rect">
            <a:avLst/>
          </a:prstGeom>
        </p:spPr>
      </p:pic>
    </p:spTree>
    <p:extLst>
      <p:ext uri="{BB962C8B-B14F-4D97-AF65-F5344CB8AC3E}">
        <p14:creationId xmlns:p14="http://schemas.microsoft.com/office/powerpoint/2010/main" val="2017486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A433952-25D4-4AA9-813D-7423A6AF92D8}"/>
              </a:ext>
            </a:extLst>
          </p:cNvPr>
          <p:cNvSpPr txBox="1">
            <a:spLocks/>
          </p:cNvSpPr>
          <p:nvPr/>
        </p:nvSpPr>
        <p:spPr>
          <a:xfrm>
            <a:off x="962652" y="492960"/>
            <a:ext cx="10903862" cy="6595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dirty="0"/>
              <a:t>Nội dung báo cáo:</a:t>
            </a:r>
          </a:p>
        </p:txBody>
      </p:sp>
      <p:sp>
        <p:nvSpPr>
          <p:cNvPr id="9" name="Subtitle 2">
            <a:extLst>
              <a:ext uri="{FF2B5EF4-FFF2-40B4-BE49-F238E27FC236}">
                <a16:creationId xmlns:a16="http://schemas.microsoft.com/office/drawing/2014/main" id="{95FA084A-AE48-4148-8A56-CF21E1B97D10}"/>
              </a:ext>
            </a:extLst>
          </p:cNvPr>
          <p:cNvSpPr txBox="1">
            <a:spLocks/>
          </p:cNvSpPr>
          <p:nvPr/>
        </p:nvSpPr>
        <p:spPr>
          <a:xfrm>
            <a:off x="1458790" y="1802877"/>
            <a:ext cx="10030120" cy="3252246"/>
          </a:xfrm>
          <a:prstGeom prst="rect">
            <a:avLst/>
          </a:prstGeom>
        </p:spPr>
        <p:txBody>
          <a:bodyPr vert="horz" lIns="91440" tIns="45720" rIns="91440" bIns="45720" rtlCol="0">
            <a:normAutofit fontScale="92500"/>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lnSpc>
                <a:spcPct val="150000"/>
              </a:lnSpc>
              <a:buFont typeface="Wingdings" panose="05000000000000000000" pitchFamily="2" charset="2"/>
              <a:buChar char="Ø"/>
            </a:pPr>
            <a:r>
              <a:rPr lang="vi-VN" dirty="0"/>
              <a:t>Thành viên và công việc</a:t>
            </a:r>
          </a:p>
          <a:p>
            <a:pPr marL="457200" indent="-457200" algn="l">
              <a:lnSpc>
                <a:spcPct val="150000"/>
              </a:lnSpc>
              <a:buFont typeface="Wingdings" panose="05000000000000000000" pitchFamily="2" charset="2"/>
              <a:buChar char="Ø"/>
            </a:pPr>
            <a:r>
              <a:rPr lang="vi-VN" dirty="0"/>
              <a:t>Sơ lược về project</a:t>
            </a:r>
          </a:p>
          <a:p>
            <a:pPr marL="457200" indent="-457200" algn="l">
              <a:lnSpc>
                <a:spcPct val="150000"/>
              </a:lnSpc>
              <a:buFont typeface="Wingdings" panose="05000000000000000000" pitchFamily="2" charset="2"/>
              <a:buChar char="Ø"/>
            </a:pPr>
            <a:r>
              <a:rPr lang="vi-VN" dirty="0"/>
              <a:t>Mô tả hệ thống và chức năng</a:t>
            </a:r>
          </a:p>
          <a:p>
            <a:pPr marL="457200" indent="-457200" algn="l">
              <a:lnSpc>
                <a:spcPct val="150000"/>
              </a:lnSpc>
              <a:buFont typeface="Wingdings" panose="05000000000000000000" pitchFamily="2" charset="2"/>
              <a:buChar char="Ø"/>
            </a:pPr>
            <a:r>
              <a:rPr lang="vi-VN" dirty="0"/>
              <a:t>Cơ sở dữ liệu</a:t>
            </a:r>
          </a:p>
          <a:p>
            <a:pPr marL="457200" indent="-457200" algn="l">
              <a:lnSpc>
                <a:spcPct val="150000"/>
              </a:lnSpc>
              <a:buFont typeface="Wingdings" panose="05000000000000000000" pitchFamily="2" charset="2"/>
              <a:buChar char="Ø"/>
            </a:pPr>
            <a:r>
              <a:rPr lang="vi-VN" dirty="0"/>
              <a:t>Kết quả thực hiện</a:t>
            </a:r>
          </a:p>
          <a:p>
            <a:pPr marL="457200" indent="-457200" algn="l">
              <a:buFont typeface="Wingdings" panose="05000000000000000000" pitchFamily="2" charset="2"/>
              <a:buChar char="Ø"/>
            </a:pPr>
            <a:endParaRPr lang="vi-VN" dirty="0"/>
          </a:p>
        </p:txBody>
      </p:sp>
    </p:spTree>
    <p:extLst>
      <p:ext uri="{BB962C8B-B14F-4D97-AF65-F5344CB8AC3E}">
        <p14:creationId xmlns:p14="http://schemas.microsoft.com/office/powerpoint/2010/main" val="3073523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loại</a:t>
            </a:r>
            <a:r>
              <a:rPr lang="en-US" sz="2400" dirty="0"/>
              <a:t> </a:t>
            </a:r>
            <a:r>
              <a:rPr lang="en-US" sz="2400" dirty="0" err="1"/>
              <a:t>phòng</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838200" y="1934777"/>
            <a:ext cx="3429000" cy="3006554"/>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vi-VN" sz="2000" dirty="0"/>
              <a:t>Cho phép quản lý </a:t>
            </a:r>
            <a:r>
              <a:rPr lang="en-US" sz="2000" dirty="0" err="1"/>
              <a:t>loại</a:t>
            </a:r>
            <a:r>
              <a:rPr lang="en-US" sz="2000" dirty="0"/>
              <a:t> </a:t>
            </a:r>
            <a:r>
              <a:rPr lang="en-US" sz="2000" dirty="0" err="1"/>
              <a:t>phòng</a:t>
            </a:r>
            <a:r>
              <a:rPr lang="vi-VN" sz="2000" dirty="0"/>
              <a:t>: thêm, sửa, xó</a:t>
            </a:r>
            <a:r>
              <a:rPr lang="en-US" sz="2000" dirty="0"/>
              <a:t>a </a:t>
            </a:r>
            <a:r>
              <a:rPr lang="en-US" sz="2000" dirty="0" err="1"/>
              <a:t>các</a:t>
            </a:r>
            <a:r>
              <a:rPr lang="en-US" sz="2000" dirty="0"/>
              <a:t> </a:t>
            </a:r>
            <a:r>
              <a:rPr lang="en-US" sz="2000" dirty="0" err="1"/>
              <a:t>loại</a:t>
            </a:r>
            <a:r>
              <a:rPr lang="en-US" sz="2000" dirty="0"/>
              <a:t> </a:t>
            </a:r>
            <a:r>
              <a:rPr lang="en-US" sz="2000" dirty="0" err="1"/>
              <a:t>phòng</a:t>
            </a:r>
            <a:endParaRPr lang="en-US" sz="2000" dirty="0"/>
          </a:p>
          <a:p>
            <a:pPr marL="342900" indent="-342900" algn="l">
              <a:buFontTx/>
              <a:buChar char="-"/>
            </a:pPr>
            <a:r>
              <a:rPr lang="en-US" sz="2000" dirty="0" err="1"/>
              <a:t>Hiển</a:t>
            </a:r>
            <a:r>
              <a:rPr lang="en-US" sz="2000" dirty="0"/>
              <a:t> </a:t>
            </a:r>
            <a:r>
              <a:rPr lang="en-US" sz="2000" dirty="0" err="1"/>
              <a:t>thị</a:t>
            </a:r>
            <a:r>
              <a:rPr lang="en-US" sz="2000" dirty="0"/>
              <a:t> </a:t>
            </a:r>
            <a:r>
              <a:rPr lang="en-US" sz="2000" dirty="0" err="1"/>
              <a:t>danh</a:t>
            </a:r>
            <a:r>
              <a:rPr lang="en-US" sz="2000" dirty="0"/>
              <a:t> </a:t>
            </a:r>
            <a:r>
              <a:rPr lang="en-US" sz="2000" dirty="0" err="1"/>
              <a:t>sánh</a:t>
            </a:r>
            <a:r>
              <a:rPr lang="en-US" sz="2000" dirty="0"/>
              <a:t> </a:t>
            </a:r>
            <a:r>
              <a:rPr lang="en-US" sz="2000" dirty="0" err="1"/>
              <a:t>và</a:t>
            </a:r>
            <a:r>
              <a:rPr lang="en-US" sz="2000" dirty="0"/>
              <a:t> </a:t>
            </a:r>
            <a:r>
              <a:rPr lang="en-US" sz="2000" dirty="0" err="1"/>
              <a:t>thông</a:t>
            </a:r>
            <a:r>
              <a:rPr lang="en-US" sz="2000" dirty="0"/>
              <a:t> tin </a:t>
            </a:r>
            <a:r>
              <a:rPr lang="en-US" sz="2000" dirty="0" err="1"/>
              <a:t>các</a:t>
            </a:r>
            <a:r>
              <a:rPr lang="en-US" sz="2000" dirty="0"/>
              <a:t> </a:t>
            </a:r>
            <a:r>
              <a:rPr lang="en-US" sz="2000" dirty="0" err="1"/>
              <a:t>loại</a:t>
            </a:r>
            <a:r>
              <a:rPr lang="en-US" sz="2000" dirty="0"/>
              <a:t> </a:t>
            </a:r>
            <a:r>
              <a:rPr lang="en-US" sz="2000" dirty="0" err="1"/>
              <a:t>phòng</a:t>
            </a:r>
            <a:endParaRPr lang="vi-VN" sz="2000" dirty="0"/>
          </a:p>
        </p:txBody>
      </p:sp>
      <p:pic>
        <p:nvPicPr>
          <p:cNvPr id="4" name="Picture 3">
            <a:extLst>
              <a:ext uri="{FF2B5EF4-FFF2-40B4-BE49-F238E27FC236}">
                <a16:creationId xmlns:a16="http://schemas.microsoft.com/office/drawing/2014/main" id="{0DC96074-1E3A-DC37-73C8-A737A2FCE4FB}"/>
              </a:ext>
            </a:extLst>
          </p:cNvPr>
          <p:cNvPicPr>
            <a:picLocks noChangeAspect="1"/>
          </p:cNvPicPr>
          <p:nvPr/>
        </p:nvPicPr>
        <p:blipFill>
          <a:blip r:embed="rId2"/>
          <a:stretch>
            <a:fillRect/>
          </a:stretch>
        </p:blipFill>
        <p:spPr>
          <a:xfrm>
            <a:off x="4267198" y="1477568"/>
            <a:ext cx="7924802" cy="3594671"/>
          </a:xfrm>
          <a:prstGeom prst="rect">
            <a:avLst/>
          </a:prstGeom>
        </p:spPr>
      </p:pic>
    </p:spTree>
    <p:extLst>
      <p:ext uri="{BB962C8B-B14F-4D97-AF65-F5344CB8AC3E}">
        <p14:creationId xmlns:p14="http://schemas.microsoft.com/office/powerpoint/2010/main" val="385635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loại</a:t>
            </a:r>
            <a:r>
              <a:rPr lang="en-US" sz="2400" dirty="0"/>
              <a:t> </a:t>
            </a:r>
            <a:r>
              <a:rPr lang="vi-VN" sz="2400" dirty="0"/>
              <a:t>phòng</a:t>
            </a:r>
          </a:p>
        </p:txBody>
      </p:sp>
      <p:pic>
        <p:nvPicPr>
          <p:cNvPr id="5" name="Picture 4">
            <a:extLst>
              <a:ext uri="{FF2B5EF4-FFF2-40B4-BE49-F238E27FC236}">
                <a16:creationId xmlns:a16="http://schemas.microsoft.com/office/drawing/2014/main" id="{EC068C85-1B8A-61B8-5B61-0A530D51CCF3}"/>
              </a:ext>
            </a:extLst>
          </p:cNvPr>
          <p:cNvPicPr>
            <a:picLocks noChangeAspect="1"/>
          </p:cNvPicPr>
          <p:nvPr/>
        </p:nvPicPr>
        <p:blipFill>
          <a:blip r:embed="rId2"/>
          <a:stretch>
            <a:fillRect/>
          </a:stretch>
        </p:blipFill>
        <p:spPr>
          <a:xfrm>
            <a:off x="561974" y="2056474"/>
            <a:ext cx="4640165" cy="4091648"/>
          </a:xfrm>
          <a:prstGeom prst="rect">
            <a:avLst/>
          </a:prstGeom>
        </p:spPr>
      </p:pic>
      <p:pic>
        <p:nvPicPr>
          <p:cNvPr id="8" name="Picture 7">
            <a:extLst>
              <a:ext uri="{FF2B5EF4-FFF2-40B4-BE49-F238E27FC236}">
                <a16:creationId xmlns:a16="http://schemas.microsoft.com/office/drawing/2014/main" id="{4B7D4CC4-C313-7356-1981-D67A3D96FF6E}"/>
              </a:ext>
            </a:extLst>
          </p:cNvPr>
          <p:cNvPicPr>
            <a:picLocks noChangeAspect="1"/>
          </p:cNvPicPr>
          <p:nvPr/>
        </p:nvPicPr>
        <p:blipFill>
          <a:blip r:embed="rId3"/>
          <a:stretch>
            <a:fillRect/>
          </a:stretch>
        </p:blipFill>
        <p:spPr>
          <a:xfrm>
            <a:off x="5900589" y="1277861"/>
            <a:ext cx="3959872" cy="3416731"/>
          </a:xfrm>
          <a:prstGeom prst="rect">
            <a:avLst/>
          </a:prstGeom>
        </p:spPr>
      </p:pic>
      <p:pic>
        <p:nvPicPr>
          <p:cNvPr id="11" name="Picture 10">
            <a:extLst>
              <a:ext uri="{FF2B5EF4-FFF2-40B4-BE49-F238E27FC236}">
                <a16:creationId xmlns:a16="http://schemas.microsoft.com/office/drawing/2014/main" id="{0D77484C-7E3D-F753-F8C4-0F99E99C8248}"/>
              </a:ext>
            </a:extLst>
          </p:cNvPr>
          <p:cNvPicPr>
            <a:picLocks noChangeAspect="1"/>
          </p:cNvPicPr>
          <p:nvPr/>
        </p:nvPicPr>
        <p:blipFill>
          <a:blip r:embed="rId4"/>
          <a:stretch>
            <a:fillRect/>
          </a:stretch>
        </p:blipFill>
        <p:spPr>
          <a:xfrm>
            <a:off x="5900589" y="4867607"/>
            <a:ext cx="4305673" cy="1425063"/>
          </a:xfrm>
          <a:prstGeom prst="rect">
            <a:avLst/>
          </a:prstGeom>
        </p:spPr>
      </p:pic>
    </p:spTree>
    <p:extLst>
      <p:ext uri="{BB962C8B-B14F-4D97-AF65-F5344CB8AC3E}">
        <p14:creationId xmlns:p14="http://schemas.microsoft.com/office/powerpoint/2010/main" val="1579793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hợp</a:t>
            </a:r>
            <a:r>
              <a:rPr lang="en-US" sz="2400" dirty="0"/>
              <a:t> </a:t>
            </a:r>
            <a:r>
              <a:rPr lang="en-US" sz="2400" dirty="0" err="1"/>
              <a:t>đồng</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838200" y="1934777"/>
            <a:ext cx="3429000" cy="3006554"/>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vi-VN" sz="2000" dirty="0"/>
              <a:t>Cho phép quản lý</a:t>
            </a:r>
            <a:r>
              <a:rPr lang="en-US" sz="2000" dirty="0"/>
              <a:t> </a:t>
            </a:r>
            <a:r>
              <a:rPr lang="en-US" sz="2000" dirty="0" err="1"/>
              <a:t>các</a:t>
            </a:r>
            <a:r>
              <a:rPr lang="vi-VN" sz="2000" dirty="0"/>
              <a:t> </a:t>
            </a:r>
            <a:r>
              <a:rPr lang="en-US" sz="2000" dirty="0" err="1"/>
              <a:t>hợp</a:t>
            </a:r>
            <a:r>
              <a:rPr lang="en-US" sz="2000" dirty="0"/>
              <a:t> </a:t>
            </a:r>
            <a:r>
              <a:rPr lang="en-US" sz="2000" dirty="0" err="1"/>
              <a:t>đồng</a:t>
            </a:r>
            <a:r>
              <a:rPr lang="vi-VN" sz="2000" dirty="0"/>
              <a:t>: thêm, sửa, xó</a:t>
            </a:r>
            <a:r>
              <a:rPr lang="en-US" sz="2000" dirty="0"/>
              <a:t>a </a:t>
            </a:r>
            <a:r>
              <a:rPr lang="en-US" sz="2000" dirty="0" err="1"/>
              <a:t>các</a:t>
            </a:r>
            <a:r>
              <a:rPr lang="en-US" sz="2000" dirty="0"/>
              <a:t> </a:t>
            </a:r>
            <a:r>
              <a:rPr lang="en-US" sz="2000" dirty="0" err="1"/>
              <a:t>hợp</a:t>
            </a:r>
            <a:r>
              <a:rPr lang="en-US" sz="2000" dirty="0"/>
              <a:t> </a:t>
            </a:r>
            <a:r>
              <a:rPr lang="en-US" sz="2000" dirty="0" err="1"/>
              <a:t>đồng</a:t>
            </a:r>
            <a:r>
              <a:rPr lang="en-US" sz="2000" dirty="0"/>
              <a:t> </a:t>
            </a:r>
            <a:r>
              <a:rPr lang="en-US" sz="2000" dirty="0" err="1"/>
              <a:t>và</a:t>
            </a:r>
            <a:r>
              <a:rPr lang="en-US" sz="2000" dirty="0"/>
              <a:t> </a:t>
            </a:r>
            <a:r>
              <a:rPr lang="en-US" sz="2000" dirty="0" err="1"/>
              <a:t>tìm</a:t>
            </a:r>
            <a:r>
              <a:rPr lang="en-US" sz="2000" dirty="0"/>
              <a:t> </a:t>
            </a:r>
            <a:r>
              <a:rPr lang="en-US" sz="2000" dirty="0" err="1"/>
              <a:t>kiếm</a:t>
            </a:r>
            <a:r>
              <a:rPr lang="en-US" sz="2000" dirty="0"/>
              <a:t> </a:t>
            </a:r>
            <a:r>
              <a:rPr lang="en-US" sz="2000" dirty="0" err="1"/>
              <a:t>kiểm</a:t>
            </a:r>
            <a:r>
              <a:rPr lang="en-US" sz="2000" dirty="0"/>
              <a:t> </a:t>
            </a:r>
            <a:r>
              <a:rPr lang="en-US" sz="2000" dirty="0" err="1"/>
              <a:t>tra</a:t>
            </a:r>
            <a:r>
              <a:rPr lang="en-US" sz="2000" dirty="0"/>
              <a:t> </a:t>
            </a:r>
            <a:r>
              <a:rPr lang="en-US" sz="2000" dirty="0" err="1"/>
              <a:t>hiệu</a:t>
            </a:r>
            <a:r>
              <a:rPr lang="en-US" sz="2000" dirty="0"/>
              <a:t> </a:t>
            </a:r>
            <a:r>
              <a:rPr lang="en-US" sz="2000" dirty="0" err="1"/>
              <a:t>lực</a:t>
            </a:r>
            <a:r>
              <a:rPr lang="en-US" sz="2000" dirty="0"/>
              <a:t> </a:t>
            </a:r>
            <a:r>
              <a:rPr lang="en-US" sz="2000" dirty="0" err="1"/>
              <a:t>hợp</a:t>
            </a:r>
            <a:r>
              <a:rPr lang="en-US" sz="2000" dirty="0"/>
              <a:t> </a:t>
            </a:r>
            <a:r>
              <a:rPr lang="en-US" sz="2000" dirty="0" err="1"/>
              <a:t>đồng</a:t>
            </a:r>
            <a:r>
              <a:rPr lang="en-US" sz="2000" dirty="0"/>
              <a:t> </a:t>
            </a:r>
            <a:r>
              <a:rPr lang="en-US" sz="2000" dirty="0" err="1"/>
              <a:t>của</a:t>
            </a:r>
            <a:r>
              <a:rPr lang="en-US" sz="2000" dirty="0"/>
              <a:t> 1 </a:t>
            </a:r>
            <a:r>
              <a:rPr lang="en-US" sz="2000" dirty="0" err="1"/>
              <a:t>sinh</a:t>
            </a:r>
            <a:r>
              <a:rPr lang="en-US" sz="2000" dirty="0"/>
              <a:t> </a:t>
            </a:r>
            <a:r>
              <a:rPr lang="en-US" sz="2000" dirty="0" err="1"/>
              <a:t>viên</a:t>
            </a:r>
            <a:r>
              <a:rPr lang="en-US" sz="2000" dirty="0"/>
              <a:t> </a:t>
            </a:r>
            <a:r>
              <a:rPr lang="en-US" sz="2000" dirty="0" err="1"/>
              <a:t>cụ</a:t>
            </a:r>
            <a:r>
              <a:rPr lang="en-US" sz="2000" dirty="0"/>
              <a:t> </a:t>
            </a:r>
            <a:r>
              <a:rPr lang="en-US" sz="2000" dirty="0" err="1"/>
              <a:t>thể</a:t>
            </a:r>
            <a:endParaRPr lang="en-US" sz="2000" dirty="0"/>
          </a:p>
          <a:p>
            <a:pPr marL="342900" indent="-342900" algn="l">
              <a:buFontTx/>
              <a:buChar char="-"/>
            </a:pPr>
            <a:r>
              <a:rPr lang="en-US" sz="2000" dirty="0" err="1"/>
              <a:t>Hiển</a:t>
            </a:r>
            <a:r>
              <a:rPr lang="en-US" sz="2000" dirty="0"/>
              <a:t> </a:t>
            </a:r>
            <a:r>
              <a:rPr lang="en-US" sz="2000" dirty="0" err="1"/>
              <a:t>thị</a:t>
            </a:r>
            <a:r>
              <a:rPr lang="en-US" sz="2000" dirty="0"/>
              <a:t> </a:t>
            </a:r>
            <a:r>
              <a:rPr lang="en-US" sz="2000" dirty="0" err="1"/>
              <a:t>danh</a:t>
            </a:r>
            <a:r>
              <a:rPr lang="en-US" sz="2000" dirty="0"/>
              <a:t> </a:t>
            </a:r>
            <a:r>
              <a:rPr lang="en-US" sz="2000" dirty="0" err="1"/>
              <a:t>sánh</a:t>
            </a:r>
            <a:r>
              <a:rPr lang="en-US" sz="2000" dirty="0"/>
              <a:t> </a:t>
            </a:r>
            <a:r>
              <a:rPr lang="en-US" sz="2000" dirty="0" err="1"/>
              <a:t>và</a:t>
            </a:r>
            <a:r>
              <a:rPr lang="en-US" sz="2000" dirty="0"/>
              <a:t> </a:t>
            </a:r>
            <a:r>
              <a:rPr lang="en-US" sz="2000" dirty="0" err="1"/>
              <a:t>thông</a:t>
            </a:r>
            <a:r>
              <a:rPr lang="en-US" sz="2000" dirty="0"/>
              <a:t> tin </a:t>
            </a:r>
            <a:r>
              <a:rPr lang="en-US" sz="2000" dirty="0" err="1"/>
              <a:t>các</a:t>
            </a:r>
            <a:r>
              <a:rPr lang="en-US" sz="2000" dirty="0"/>
              <a:t> </a:t>
            </a:r>
            <a:r>
              <a:rPr lang="en-US" sz="2000" dirty="0" err="1"/>
              <a:t>các</a:t>
            </a:r>
            <a:r>
              <a:rPr lang="en-US" sz="2000" dirty="0"/>
              <a:t> </a:t>
            </a:r>
            <a:r>
              <a:rPr lang="en-US" sz="2000" dirty="0" err="1"/>
              <a:t>hợp</a:t>
            </a:r>
            <a:r>
              <a:rPr lang="en-US" sz="2000" dirty="0"/>
              <a:t> </a:t>
            </a:r>
            <a:r>
              <a:rPr lang="en-US" sz="2000" dirty="0" err="1"/>
              <a:t>đồng</a:t>
            </a:r>
            <a:endParaRPr lang="vi-VN" sz="2000" dirty="0"/>
          </a:p>
        </p:txBody>
      </p:sp>
      <p:pic>
        <p:nvPicPr>
          <p:cNvPr id="5" name="Picture 4">
            <a:extLst>
              <a:ext uri="{FF2B5EF4-FFF2-40B4-BE49-F238E27FC236}">
                <a16:creationId xmlns:a16="http://schemas.microsoft.com/office/drawing/2014/main" id="{B53AEE06-6CAF-37D3-6158-DCF07A3E219B}"/>
              </a:ext>
            </a:extLst>
          </p:cNvPr>
          <p:cNvPicPr>
            <a:picLocks noChangeAspect="1"/>
          </p:cNvPicPr>
          <p:nvPr/>
        </p:nvPicPr>
        <p:blipFill>
          <a:blip r:embed="rId2"/>
          <a:stretch>
            <a:fillRect/>
          </a:stretch>
        </p:blipFill>
        <p:spPr>
          <a:xfrm>
            <a:off x="4267200" y="1661763"/>
            <a:ext cx="7819053" cy="3534473"/>
          </a:xfrm>
          <a:prstGeom prst="rect">
            <a:avLst/>
          </a:prstGeom>
        </p:spPr>
      </p:pic>
    </p:spTree>
    <p:extLst>
      <p:ext uri="{BB962C8B-B14F-4D97-AF65-F5344CB8AC3E}">
        <p14:creationId xmlns:p14="http://schemas.microsoft.com/office/powerpoint/2010/main" val="126716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hợp</a:t>
            </a:r>
            <a:r>
              <a:rPr lang="en-US" sz="2400" dirty="0"/>
              <a:t> </a:t>
            </a:r>
            <a:r>
              <a:rPr lang="en-US" sz="2400" dirty="0" err="1"/>
              <a:t>đồng</a:t>
            </a:r>
            <a:endParaRPr lang="vi-VN" sz="2400" dirty="0"/>
          </a:p>
        </p:txBody>
      </p:sp>
      <p:pic>
        <p:nvPicPr>
          <p:cNvPr id="4" name="Picture 3">
            <a:extLst>
              <a:ext uri="{FF2B5EF4-FFF2-40B4-BE49-F238E27FC236}">
                <a16:creationId xmlns:a16="http://schemas.microsoft.com/office/drawing/2014/main" id="{D2CB46B5-A7C3-2757-0BD6-6D77A5F93174}"/>
              </a:ext>
            </a:extLst>
          </p:cNvPr>
          <p:cNvPicPr>
            <a:picLocks noChangeAspect="1"/>
          </p:cNvPicPr>
          <p:nvPr/>
        </p:nvPicPr>
        <p:blipFill>
          <a:blip r:embed="rId2"/>
          <a:stretch>
            <a:fillRect/>
          </a:stretch>
        </p:blipFill>
        <p:spPr>
          <a:xfrm>
            <a:off x="715814" y="1973454"/>
            <a:ext cx="10760372" cy="2911092"/>
          </a:xfrm>
          <a:prstGeom prst="rect">
            <a:avLst/>
          </a:prstGeom>
        </p:spPr>
      </p:pic>
    </p:spTree>
    <p:extLst>
      <p:ext uri="{BB962C8B-B14F-4D97-AF65-F5344CB8AC3E}">
        <p14:creationId xmlns:p14="http://schemas.microsoft.com/office/powerpoint/2010/main" val="2166622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hợp</a:t>
            </a:r>
            <a:r>
              <a:rPr lang="en-US" sz="2400" dirty="0"/>
              <a:t> </a:t>
            </a:r>
            <a:r>
              <a:rPr lang="en-US" sz="2400" dirty="0" err="1"/>
              <a:t>đồng</a:t>
            </a:r>
            <a:endParaRPr lang="vi-VN" sz="2400" dirty="0"/>
          </a:p>
        </p:txBody>
      </p:sp>
      <p:pic>
        <p:nvPicPr>
          <p:cNvPr id="4" name="Picture 3">
            <a:extLst>
              <a:ext uri="{FF2B5EF4-FFF2-40B4-BE49-F238E27FC236}">
                <a16:creationId xmlns:a16="http://schemas.microsoft.com/office/drawing/2014/main" id="{D857A9D0-CE30-52C9-40AD-8FC1D66E8073}"/>
              </a:ext>
            </a:extLst>
          </p:cNvPr>
          <p:cNvPicPr>
            <a:picLocks noChangeAspect="1"/>
          </p:cNvPicPr>
          <p:nvPr/>
        </p:nvPicPr>
        <p:blipFill>
          <a:blip r:embed="rId2"/>
          <a:stretch>
            <a:fillRect/>
          </a:stretch>
        </p:blipFill>
        <p:spPr>
          <a:xfrm>
            <a:off x="838200" y="1831338"/>
            <a:ext cx="3571345" cy="4475483"/>
          </a:xfrm>
          <a:prstGeom prst="rect">
            <a:avLst/>
          </a:prstGeom>
        </p:spPr>
      </p:pic>
      <p:pic>
        <p:nvPicPr>
          <p:cNvPr id="7" name="Picture 6">
            <a:extLst>
              <a:ext uri="{FF2B5EF4-FFF2-40B4-BE49-F238E27FC236}">
                <a16:creationId xmlns:a16="http://schemas.microsoft.com/office/drawing/2014/main" id="{33341F17-A08F-489F-3C33-E647D27E52B1}"/>
              </a:ext>
            </a:extLst>
          </p:cNvPr>
          <p:cNvPicPr>
            <a:picLocks noChangeAspect="1"/>
          </p:cNvPicPr>
          <p:nvPr/>
        </p:nvPicPr>
        <p:blipFill>
          <a:blip r:embed="rId3"/>
          <a:stretch>
            <a:fillRect/>
          </a:stretch>
        </p:blipFill>
        <p:spPr>
          <a:xfrm>
            <a:off x="4823595" y="1183592"/>
            <a:ext cx="3506017" cy="5123229"/>
          </a:xfrm>
          <a:prstGeom prst="rect">
            <a:avLst/>
          </a:prstGeom>
        </p:spPr>
      </p:pic>
      <p:pic>
        <p:nvPicPr>
          <p:cNvPr id="10" name="Picture 9">
            <a:extLst>
              <a:ext uri="{FF2B5EF4-FFF2-40B4-BE49-F238E27FC236}">
                <a16:creationId xmlns:a16="http://schemas.microsoft.com/office/drawing/2014/main" id="{8F0E69D6-C843-0A91-D228-AA838C6BE9A2}"/>
              </a:ext>
            </a:extLst>
          </p:cNvPr>
          <p:cNvPicPr>
            <a:picLocks noChangeAspect="1"/>
          </p:cNvPicPr>
          <p:nvPr/>
        </p:nvPicPr>
        <p:blipFill>
          <a:blip r:embed="rId4"/>
          <a:stretch>
            <a:fillRect/>
          </a:stretch>
        </p:blipFill>
        <p:spPr>
          <a:xfrm>
            <a:off x="8469571" y="3120314"/>
            <a:ext cx="3024188" cy="948765"/>
          </a:xfrm>
          <a:prstGeom prst="rect">
            <a:avLst/>
          </a:prstGeom>
        </p:spPr>
      </p:pic>
    </p:spTree>
    <p:extLst>
      <p:ext uri="{BB962C8B-B14F-4D97-AF65-F5344CB8AC3E}">
        <p14:creationId xmlns:p14="http://schemas.microsoft.com/office/powerpoint/2010/main" val="247330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hóa</a:t>
            </a:r>
            <a:r>
              <a:rPr lang="en-US" sz="2400" dirty="0"/>
              <a:t> </a:t>
            </a:r>
            <a:r>
              <a:rPr lang="en-US" sz="2400" dirty="0" err="1"/>
              <a:t>đơn</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838200" y="1934777"/>
            <a:ext cx="3429000" cy="3006554"/>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vi-VN" sz="2000" dirty="0"/>
              <a:t>Cho phép quản lý</a:t>
            </a:r>
            <a:r>
              <a:rPr lang="en-US" sz="2000" dirty="0"/>
              <a:t> </a:t>
            </a:r>
            <a:r>
              <a:rPr lang="en-US" sz="2000" dirty="0" err="1"/>
              <a:t>các</a:t>
            </a:r>
            <a:r>
              <a:rPr lang="vi-VN" sz="2000" dirty="0"/>
              <a:t> </a:t>
            </a:r>
            <a:r>
              <a:rPr lang="en-US" sz="2000" dirty="0" err="1"/>
              <a:t>dịch</a:t>
            </a:r>
            <a:r>
              <a:rPr lang="en-US" sz="2000" dirty="0"/>
              <a:t> </a:t>
            </a:r>
            <a:r>
              <a:rPr lang="en-US" sz="2000" dirty="0" err="1"/>
              <a:t>vụ</a:t>
            </a:r>
            <a:r>
              <a:rPr lang="vi-VN" sz="2000" dirty="0"/>
              <a:t>: </a:t>
            </a:r>
            <a:r>
              <a:rPr lang="en-US" sz="2000" dirty="0" err="1"/>
              <a:t>thanh</a:t>
            </a:r>
            <a:r>
              <a:rPr lang="en-US" sz="2000" dirty="0"/>
              <a:t> </a:t>
            </a:r>
            <a:r>
              <a:rPr lang="en-US" sz="2000" dirty="0" err="1"/>
              <a:t>toán</a:t>
            </a:r>
            <a:r>
              <a:rPr lang="vi-VN" sz="2000" dirty="0"/>
              <a:t>, xó</a:t>
            </a:r>
            <a:r>
              <a:rPr lang="en-US" sz="2000" dirty="0"/>
              <a:t>a </a:t>
            </a:r>
            <a:r>
              <a:rPr lang="en-US" sz="2000" dirty="0" err="1"/>
              <a:t>các</a:t>
            </a:r>
            <a:r>
              <a:rPr lang="en-US" sz="2000" dirty="0"/>
              <a:t> </a:t>
            </a:r>
            <a:r>
              <a:rPr lang="en-US" sz="2000" dirty="0" err="1"/>
              <a:t>hóa</a:t>
            </a:r>
            <a:r>
              <a:rPr lang="en-US" sz="2000" dirty="0"/>
              <a:t> </a:t>
            </a:r>
            <a:r>
              <a:rPr lang="en-US" sz="2000" dirty="0" err="1"/>
              <a:t>đơn</a:t>
            </a:r>
            <a:endParaRPr lang="en-US" sz="2000" dirty="0"/>
          </a:p>
          <a:p>
            <a:pPr marL="342900" indent="-342900" algn="l">
              <a:buFontTx/>
              <a:buChar char="-"/>
            </a:pPr>
            <a:r>
              <a:rPr lang="en-US" sz="2000" dirty="0" err="1"/>
              <a:t>Hiển</a:t>
            </a:r>
            <a:r>
              <a:rPr lang="en-US" sz="2000" dirty="0"/>
              <a:t> </a:t>
            </a:r>
            <a:r>
              <a:rPr lang="en-US" sz="2000" dirty="0" err="1"/>
              <a:t>thị</a:t>
            </a:r>
            <a:r>
              <a:rPr lang="en-US" sz="2000" dirty="0"/>
              <a:t> </a:t>
            </a:r>
            <a:r>
              <a:rPr lang="en-US" sz="2000" dirty="0" err="1"/>
              <a:t>danh</a:t>
            </a:r>
            <a:r>
              <a:rPr lang="en-US" sz="2000" dirty="0"/>
              <a:t> </a:t>
            </a:r>
            <a:r>
              <a:rPr lang="en-US" sz="2000" dirty="0" err="1"/>
              <a:t>sánh</a:t>
            </a:r>
            <a:r>
              <a:rPr lang="en-US" sz="2000" dirty="0"/>
              <a:t> </a:t>
            </a:r>
            <a:r>
              <a:rPr lang="en-US" sz="2000" dirty="0" err="1"/>
              <a:t>và</a:t>
            </a:r>
            <a:r>
              <a:rPr lang="en-US" sz="2000" dirty="0"/>
              <a:t> </a:t>
            </a:r>
            <a:r>
              <a:rPr lang="en-US" sz="2000" dirty="0" err="1"/>
              <a:t>thông</a:t>
            </a:r>
            <a:r>
              <a:rPr lang="en-US" sz="2000" dirty="0"/>
              <a:t> tin </a:t>
            </a:r>
            <a:r>
              <a:rPr lang="en-US" sz="2000" dirty="0" err="1"/>
              <a:t>các</a:t>
            </a:r>
            <a:r>
              <a:rPr lang="en-US" sz="2000" dirty="0"/>
              <a:t> </a:t>
            </a:r>
            <a:r>
              <a:rPr lang="en-US" sz="2000" dirty="0" err="1"/>
              <a:t>hóa</a:t>
            </a:r>
            <a:r>
              <a:rPr lang="en-US" sz="2000" dirty="0"/>
              <a:t> </a:t>
            </a:r>
            <a:r>
              <a:rPr lang="en-US" sz="2000" dirty="0" err="1"/>
              <a:t>đơn</a:t>
            </a:r>
            <a:endParaRPr lang="vi-VN" sz="2000" dirty="0"/>
          </a:p>
        </p:txBody>
      </p:sp>
      <p:pic>
        <p:nvPicPr>
          <p:cNvPr id="4" name="Picture 3">
            <a:extLst>
              <a:ext uri="{FF2B5EF4-FFF2-40B4-BE49-F238E27FC236}">
                <a16:creationId xmlns:a16="http://schemas.microsoft.com/office/drawing/2014/main" id="{956032AD-8210-F2EF-5274-C98458D13F47}"/>
              </a:ext>
            </a:extLst>
          </p:cNvPr>
          <p:cNvPicPr>
            <a:picLocks noChangeAspect="1"/>
          </p:cNvPicPr>
          <p:nvPr/>
        </p:nvPicPr>
        <p:blipFill>
          <a:blip r:embed="rId2"/>
          <a:stretch>
            <a:fillRect/>
          </a:stretch>
        </p:blipFill>
        <p:spPr>
          <a:xfrm>
            <a:off x="4267200" y="1477568"/>
            <a:ext cx="8070981" cy="3644144"/>
          </a:xfrm>
          <a:prstGeom prst="rect">
            <a:avLst/>
          </a:prstGeom>
        </p:spPr>
      </p:pic>
    </p:spTree>
    <p:extLst>
      <p:ext uri="{BB962C8B-B14F-4D97-AF65-F5344CB8AC3E}">
        <p14:creationId xmlns:p14="http://schemas.microsoft.com/office/powerpoint/2010/main" val="728458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dịch</a:t>
            </a:r>
            <a:r>
              <a:rPr lang="en-US" sz="2400" dirty="0"/>
              <a:t> </a:t>
            </a:r>
            <a:r>
              <a:rPr lang="en-US" sz="2400" dirty="0" err="1"/>
              <a:t>vụ</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838200" y="1934777"/>
            <a:ext cx="3429000" cy="3006554"/>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vi-VN" sz="2000" dirty="0"/>
              <a:t>Cho phép quản lý</a:t>
            </a:r>
            <a:r>
              <a:rPr lang="en-US" sz="2000" dirty="0"/>
              <a:t> </a:t>
            </a:r>
            <a:r>
              <a:rPr lang="en-US" sz="2000" dirty="0" err="1"/>
              <a:t>các</a:t>
            </a:r>
            <a:r>
              <a:rPr lang="vi-VN" sz="2000" dirty="0"/>
              <a:t> </a:t>
            </a:r>
            <a:r>
              <a:rPr lang="en-US" sz="2000" dirty="0" err="1"/>
              <a:t>dịch</a:t>
            </a:r>
            <a:r>
              <a:rPr lang="en-US" sz="2000" dirty="0"/>
              <a:t> </a:t>
            </a:r>
            <a:r>
              <a:rPr lang="en-US" sz="2000" dirty="0" err="1"/>
              <a:t>vụ</a:t>
            </a:r>
            <a:r>
              <a:rPr lang="vi-VN" sz="2000" dirty="0"/>
              <a:t>: thêm, sửa, xó</a:t>
            </a:r>
            <a:r>
              <a:rPr lang="en-US" sz="2000" dirty="0"/>
              <a:t>a </a:t>
            </a:r>
            <a:r>
              <a:rPr lang="en-US" sz="2000" dirty="0" err="1"/>
              <a:t>các</a:t>
            </a:r>
            <a:r>
              <a:rPr lang="en-US" sz="2000" dirty="0"/>
              <a:t> </a:t>
            </a:r>
            <a:r>
              <a:rPr lang="en-US" sz="2000" dirty="0" err="1"/>
              <a:t>dịch</a:t>
            </a:r>
            <a:r>
              <a:rPr lang="en-US" sz="2000" dirty="0"/>
              <a:t> </a:t>
            </a:r>
            <a:r>
              <a:rPr lang="en-US" sz="2000" dirty="0" err="1"/>
              <a:t>vụ</a:t>
            </a:r>
            <a:endParaRPr lang="en-US" sz="2000" dirty="0"/>
          </a:p>
          <a:p>
            <a:pPr marL="342900" indent="-342900" algn="l">
              <a:buFontTx/>
              <a:buChar char="-"/>
            </a:pPr>
            <a:r>
              <a:rPr lang="en-US" sz="2000" dirty="0" err="1"/>
              <a:t>Hiển</a:t>
            </a:r>
            <a:r>
              <a:rPr lang="en-US" sz="2000" dirty="0"/>
              <a:t> </a:t>
            </a:r>
            <a:r>
              <a:rPr lang="en-US" sz="2000" dirty="0" err="1"/>
              <a:t>thị</a:t>
            </a:r>
            <a:r>
              <a:rPr lang="en-US" sz="2000" dirty="0"/>
              <a:t> </a:t>
            </a:r>
            <a:r>
              <a:rPr lang="en-US" sz="2000" dirty="0" err="1"/>
              <a:t>danh</a:t>
            </a:r>
            <a:r>
              <a:rPr lang="en-US" sz="2000" dirty="0"/>
              <a:t> </a:t>
            </a:r>
            <a:r>
              <a:rPr lang="en-US" sz="2000" dirty="0" err="1"/>
              <a:t>sánh</a:t>
            </a:r>
            <a:r>
              <a:rPr lang="en-US" sz="2000" dirty="0"/>
              <a:t> </a:t>
            </a:r>
            <a:r>
              <a:rPr lang="en-US" sz="2000" dirty="0" err="1"/>
              <a:t>và</a:t>
            </a:r>
            <a:r>
              <a:rPr lang="en-US" sz="2000" dirty="0"/>
              <a:t> </a:t>
            </a:r>
            <a:r>
              <a:rPr lang="en-US" sz="2000" dirty="0" err="1"/>
              <a:t>thông</a:t>
            </a:r>
            <a:r>
              <a:rPr lang="en-US" sz="2000" dirty="0"/>
              <a:t> tin </a:t>
            </a:r>
            <a:r>
              <a:rPr lang="en-US" sz="2000" dirty="0" err="1"/>
              <a:t>các</a:t>
            </a:r>
            <a:r>
              <a:rPr lang="en-US" sz="2000" dirty="0"/>
              <a:t> </a:t>
            </a:r>
            <a:r>
              <a:rPr lang="en-US" sz="2000" dirty="0" err="1"/>
              <a:t>dịch</a:t>
            </a:r>
            <a:r>
              <a:rPr lang="en-US" sz="2000" dirty="0"/>
              <a:t> </a:t>
            </a:r>
            <a:r>
              <a:rPr lang="en-US" sz="2000" dirty="0" err="1"/>
              <a:t>vụ</a:t>
            </a:r>
            <a:endParaRPr lang="vi-VN" sz="2000" dirty="0"/>
          </a:p>
        </p:txBody>
      </p:sp>
      <p:pic>
        <p:nvPicPr>
          <p:cNvPr id="4" name="Picture 3">
            <a:extLst>
              <a:ext uri="{FF2B5EF4-FFF2-40B4-BE49-F238E27FC236}">
                <a16:creationId xmlns:a16="http://schemas.microsoft.com/office/drawing/2014/main" id="{9E5583E8-0314-D22E-E319-5F7117B5130B}"/>
              </a:ext>
            </a:extLst>
          </p:cNvPr>
          <p:cNvPicPr>
            <a:picLocks noChangeAspect="1"/>
          </p:cNvPicPr>
          <p:nvPr/>
        </p:nvPicPr>
        <p:blipFill>
          <a:blip r:embed="rId2"/>
          <a:stretch>
            <a:fillRect/>
          </a:stretch>
        </p:blipFill>
        <p:spPr>
          <a:xfrm>
            <a:off x="4267200" y="1495675"/>
            <a:ext cx="7820776" cy="3514864"/>
          </a:xfrm>
          <a:prstGeom prst="rect">
            <a:avLst/>
          </a:prstGeom>
        </p:spPr>
      </p:pic>
    </p:spTree>
    <p:extLst>
      <p:ext uri="{BB962C8B-B14F-4D97-AF65-F5344CB8AC3E}">
        <p14:creationId xmlns:p14="http://schemas.microsoft.com/office/powerpoint/2010/main" val="1523949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dịch</a:t>
            </a:r>
            <a:r>
              <a:rPr lang="en-US" sz="2400" dirty="0"/>
              <a:t> </a:t>
            </a:r>
            <a:r>
              <a:rPr lang="en-US" sz="2400" dirty="0" err="1"/>
              <a:t>vụ</a:t>
            </a:r>
            <a:endParaRPr lang="vi-VN" sz="2400" dirty="0"/>
          </a:p>
        </p:txBody>
      </p:sp>
      <p:pic>
        <p:nvPicPr>
          <p:cNvPr id="5" name="Picture 4">
            <a:extLst>
              <a:ext uri="{FF2B5EF4-FFF2-40B4-BE49-F238E27FC236}">
                <a16:creationId xmlns:a16="http://schemas.microsoft.com/office/drawing/2014/main" id="{DB1B91D6-C270-F1F5-1EAD-5A1E55A436B3}"/>
              </a:ext>
            </a:extLst>
          </p:cNvPr>
          <p:cNvPicPr>
            <a:picLocks noChangeAspect="1"/>
          </p:cNvPicPr>
          <p:nvPr/>
        </p:nvPicPr>
        <p:blipFill>
          <a:blip r:embed="rId2"/>
          <a:stretch>
            <a:fillRect/>
          </a:stretch>
        </p:blipFill>
        <p:spPr>
          <a:xfrm>
            <a:off x="582433" y="2019138"/>
            <a:ext cx="4290432" cy="3734124"/>
          </a:xfrm>
          <a:prstGeom prst="rect">
            <a:avLst/>
          </a:prstGeom>
        </p:spPr>
      </p:pic>
      <p:pic>
        <p:nvPicPr>
          <p:cNvPr id="8" name="Picture 7">
            <a:extLst>
              <a:ext uri="{FF2B5EF4-FFF2-40B4-BE49-F238E27FC236}">
                <a16:creationId xmlns:a16="http://schemas.microsoft.com/office/drawing/2014/main" id="{403EBB65-FC18-5B93-AD6E-8C7AD2A557AB}"/>
              </a:ext>
            </a:extLst>
          </p:cNvPr>
          <p:cNvPicPr>
            <a:picLocks noChangeAspect="1"/>
          </p:cNvPicPr>
          <p:nvPr/>
        </p:nvPicPr>
        <p:blipFill>
          <a:blip r:embed="rId3"/>
          <a:stretch>
            <a:fillRect/>
          </a:stretch>
        </p:blipFill>
        <p:spPr>
          <a:xfrm>
            <a:off x="5418719" y="1040204"/>
            <a:ext cx="4359018" cy="3657917"/>
          </a:xfrm>
          <a:prstGeom prst="rect">
            <a:avLst/>
          </a:prstGeom>
        </p:spPr>
      </p:pic>
      <p:pic>
        <p:nvPicPr>
          <p:cNvPr id="11" name="Picture 10">
            <a:extLst>
              <a:ext uri="{FF2B5EF4-FFF2-40B4-BE49-F238E27FC236}">
                <a16:creationId xmlns:a16="http://schemas.microsoft.com/office/drawing/2014/main" id="{444D8C5B-501B-FF04-DB9F-CA3037A8E33A}"/>
              </a:ext>
            </a:extLst>
          </p:cNvPr>
          <p:cNvPicPr>
            <a:picLocks noChangeAspect="1"/>
          </p:cNvPicPr>
          <p:nvPr/>
        </p:nvPicPr>
        <p:blipFill>
          <a:blip r:embed="rId4"/>
          <a:stretch>
            <a:fillRect/>
          </a:stretch>
        </p:blipFill>
        <p:spPr>
          <a:xfrm>
            <a:off x="5418719" y="5025489"/>
            <a:ext cx="4313294" cy="1455546"/>
          </a:xfrm>
          <a:prstGeom prst="rect">
            <a:avLst/>
          </a:prstGeom>
        </p:spPr>
      </p:pic>
    </p:spTree>
    <p:extLst>
      <p:ext uri="{BB962C8B-B14F-4D97-AF65-F5344CB8AC3E}">
        <p14:creationId xmlns:p14="http://schemas.microsoft.com/office/powerpoint/2010/main" val="3310640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sử</a:t>
            </a:r>
            <a:r>
              <a:rPr lang="en-US" sz="2400" dirty="0"/>
              <a:t> </a:t>
            </a:r>
            <a:r>
              <a:rPr lang="en-US" sz="2400" dirty="0" err="1"/>
              <a:t>dụng</a:t>
            </a:r>
            <a:r>
              <a:rPr lang="en-US" sz="2400" dirty="0"/>
              <a:t> </a:t>
            </a:r>
            <a:r>
              <a:rPr lang="en-US" sz="2400" dirty="0" err="1"/>
              <a:t>dịch</a:t>
            </a:r>
            <a:r>
              <a:rPr lang="en-US" sz="2400" dirty="0"/>
              <a:t> </a:t>
            </a:r>
            <a:r>
              <a:rPr lang="en-US" sz="2400" dirty="0" err="1"/>
              <a:t>vụ</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838200" y="1934777"/>
            <a:ext cx="3429000" cy="3006554"/>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vi-VN" sz="2000" dirty="0"/>
              <a:t>Cho phép quản lý</a:t>
            </a:r>
            <a:r>
              <a:rPr lang="en-US" sz="2000" dirty="0"/>
              <a:t> </a:t>
            </a:r>
            <a:r>
              <a:rPr lang="en-US" sz="2000" dirty="0" err="1"/>
              <a:t>các</a:t>
            </a:r>
            <a:r>
              <a:rPr lang="vi-VN" sz="2000" dirty="0"/>
              <a:t> </a:t>
            </a:r>
            <a:r>
              <a:rPr lang="en-US" sz="2000" dirty="0" err="1"/>
              <a:t>dịch</a:t>
            </a:r>
            <a:r>
              <a:rPr lang="en-US" sz="2000" dirty="0"/>
              <a:t> </a:t>
            </a:r>
            <a:r>
              <a:rPr lang="en-US" sz="2000" dirty="0" err="1"/>
              <a:t>vụ</a:t>
            </a:r>
            <a:r>
              <a:rPr lang="vi-VN" sz="2000" dirty="0"/>
              <a:t>: thêm, sửa, xó</a:t>
            </a:r>
            <a:r>
              <a:rPr lang="en-US" sz="2000" dirty="0"/>
              <a:t>a </a:t>
            </a:r>
            <a:r>
              <a:rPr lang="en-US" sz="2000" dirty="0" err="1"/>
              <a:t>các</a:t>
            </a:r>
            <a:r>
              <a:rPr lang="en-US" sz="2000" dirty="0"/>
              <a:t> </a:t>
            </a:r>
            <a:r>
              <a:rPr lang="en-US" sz="2000" dirty="0" err="1"/>
              <a:t>dịch</a:t>
            </a:r>
            <a:r>
              <a:rPr lang="en-US" sz="2000" dirty="0"/>
              <a:t> </a:t>
            </a:r>
            <a:r>
              <a:rPr lang="en-US" sz="2000" dirty="0" err="1"/>
              <a:t>vụ</a:t>
            </a:r>
            <a:r>
              <a:rPr lang="en-US" sz="2000" dirty="0"/>
              <a:t> </a:t>
            </a:r>
            <a:r>
              <a:rPr lang="en-US" sz="2000" dirty="0" err="1"/>
              <a:t>mà</a:t>
            </a:r>
            <a:r>
              <a:rPr lang="en-US" sz="2000" dirty="0"/>
              <a:t> </a:t>
            </a:r>
            <a:r>
              <a:rPr lang="en-US" sz="2000" dirty="0" err="1"/>
              <a:t>sinh</a:t>
            </a:r>
            <a:r>
              <a:rPr lang="en-US" sz="2000" dirty="0"/>
              <a:t> </a:t>
            </a:r>
            <a:r>
              <a:rPr lang="en-US" sz="2000" dirty="0" err="1"/>
              <a:t>viên</a:t>
            </a:r>
            <a:r>
              <a:rPr lang="en-US" sz="2000" dirty="0"/>
              <a:t> </a:t>
            </a:r>
            <a:r>
              <a:rPr lang="en-US" sz="2000" dirty="0" err="1"/>
              <a:t>sử</a:t>
            </a:r>
            <a:r>
              <a:rPr lang="en-US" sz="2000" dirty="0"/>
              <a:t> </a:t>
            </a:r>
            <a:r>
              <a:rPr lang="en-US" sz="2000" dirty="0" err="1"/>
              <a:t>dụng</a:t>
            </a:r>
            <a:endParaRPr lang="en-US" sz="2000" dirty="0"/>
          </a:p>
          <a:p>
            <a:pPr marL="342900" indent="-342900" algn="l">
              <a:buFontTx/>
              <a:buChar char="-"/>
            </a:pPr>
            <a:r>
              <a:rPr lang="en-US" sz="2000" dirty="0" err="1"/>
              <a:t>Hiển</a:t>
            </a:r>
            <a:r>
              <a:rPr lang="en-US" sz="2000" dirty="0"/>
              <a:t> </a:t>
            </a:r>
            <a:r>
              <a:rPr lang="en-US" sz="2000" dirty="0" err="1"/>
              <a:t>thị</a:t>
            </a:r>
            <a:r>
              <a:rPr lang="en-US" sz="2000" dirty="0"/>
              <a:t> </a:t>
            </a:r>
            <a:r>
              <a:rPr lang="en-US" sz="2000" dirty="0" err="1"/>
              <a:t>danh</a:t>
            </a:r>
            <a:r>
              <a:rPr lang="en-US" sz="2000" dirty="0"/>
              <a:t> </a:t>
            </a:r>
            <a:r>
              <a:rPr lang="en-US" sz="2000" dirty="0" err="1"/>
              <a:t>sánh</a:t>
            </a:r>
            <a:r>
              <a:rPr lang="en-US" sz="2000" dirty="0"/>
              <a:t> </a:t>
            </a:r>
            <a:r>
              <a:rPr lang="en-US" sz="2000" dirty="0" err="1"/>
              <a:t>và</a:t>
            </a:r>
            <a:r>
              <a:rPr lang="en-US" sz="2000" dirty="0"/>
              <a:t> </a:t>
            </a:r>
            <a:r>
              <a:rPr lang="en-US" sz="2000" dirty="0" err="1"/>
              <a:t>thông</a:t>
            </a:r>
            <a:r>
              <a:rPr lang="en-US" sz="2000" dirty="0"/>
              <a:t> tin </a:t>
            </a:r>
            <a:r>
              <a:rPr lang="en-US" sz="2000" dirty="0" err="1"/>
              <a:t>các</a:t>
            </a:r>
            <a:r>
              <a:rPr lang="en-US" sz="2000" dirty="0"/>
              <a:t> </a:t>
            </a:r>
            <a:r>
              <a:rPr lang="en-US" sz="2000" dirty="0" err="1"/>
              <a:t>sử</a:t>
            </a:r>
            <a:r>
              <a:rPr lang="en-US" sz="2000" dirty="0"/>
              <a:t> </a:t>
            </a:r>
            <a:r>
              <a:rPr lang="en-US" sz="2000" dirty="0" err="1"/>
              <a:t>dụng</a:t>
            </a:r>
            <a:r>
              <a:rPr lang="en-US" sz="2000" dirty="0"/>
              <a:t> </a:t>
            </a:r>
            <a:r>
              <a:rPr lang="en-US" sz="2000" dirty="0" err="1"/>
              <a:t>dịch</a:t>
            </a:r>
            <a:r>
              <a:rPr lang="en-US" sz="2000" dirty="0"/>
              <a:t> </a:t>
            </a:r>
            <a:r>
              <a:rPr lang="en-US" sz="2000" dirty="0" err="1"/>
              <a:t>vụ</a:t>
            </a:r>
            <a:endParaRPr lang="vi-VN" sz="2000" dirty="0"/>
          </a:p>
        </p:txBody>
      </p:sp>
      <p:pic>
        <p:nvPicPr>
          <p:cNvPr id="4" name="Picture 3">
            <a:extLst>
              <a:ext uri="{FF2B5EF4-FFF2-40B4-BE49-F238E27FC236}">
                <a16:creationId xmlns:a16="http://schemas.microsoft.com/office/drawing/2014/main" id="{7E7EEFAF-8493-8D96-57D2-4439C3614554}"/>
              </a:ext>
            </a:extLst>
          </p:cNvPr>
          <p:cNvPicPr>
            <a:picLocks noChangeAspect="1"/>
          </p:cNvPicPr>
          <p:nvPr/>
        </p:nvPicPr>
        <p:blipFill>
          <a:blip r:embed="rId2"/>
          <a:stretch>
            <a:fillRect/>
          </a:stretch>
        </p:blipFill>
        <p:spPr>
          <a:xfrm>
            <a:off x="4267200" y="1934777"/>
            <a:ext cx="7807681" cy="3521190"/>
          </a:xfrm>
          <a:prstGeom prst="rect">
            <a:avLst/>
          </a:prstGeom>
        </p:spPr>
      </p:pic>
    </p:spTree>
    <p:extLst>
      <p:ext uri="{BB962C8B-B14F-4D97-AF65-F5344CB8AC3E}">
        <p14:creationId xmlns:p14="http://schemas.microsoft.com/office/powerpoint/2010/main" val="8346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Quản lý </a:t>
            </a:r>
            <a:r>
              <a:rPr lang="en-US" sz="2400" dirty="0" err="1"/>
              <a:t>sử</a:t>
            </a:r>
            <a:r>
              <a:rPr lang="en-US" sz="2400" dirty="0"/>
              <a:t> </a:t>
            </a:r>
            <a:r>
              <a:rPr lang="en-US" sz="2400" dirty="0" err="1"/>
              <a:t>dụng</a:t>
            </a:r>
            <a:r>
              <a:rPr lang="en-US" sz="2400" dirty="0"/>
              <a:t> </a:t>
            </a:r>
            <a:r>
              <a:rPr lang="en-US" sz="2400" dirty="0" err="1"/>
              <a:t>dịch</a:t>
            </a:r>
            <a:r>
              <a:rPr lang="en-US" sz="2400" dirty="0"/>
              <a:t> </a:t>
            </a:r>
            <a:r>
              <a:rPr lang="en-US" sz="2400" dirty="0" err="1"/>
              <a:t>vụ</a:t>
            </a:r>
            <a:endParaRPr lang="vi-VN" sz="2400" dirty="0"/>
          </a:p>
        </p:txBody>
      </p:sp>
      <p:pic>
        <p:nvPicPr>
          <p:cNvPr id="4" name="Picture 3">
            <a:extLst>
              <a:ext uri="{FF2B5EF4-FFF2-40B4-BE49-F238E27FC236}">
                <a16:creationId xmlns:a16="http://schemas.microsoft.com/office/drawing/2014/main" id="{B181DEC6-4590-3225-C03C-84BD4874B92E}"/>
              </a:ext>
            </a:extLst>
          </p:cNvPr>
          <p:cNvPicPr>
            <a:picLocks noChangeAspect="1"/>
          </p:cNvPicPr>
          <p:nvPr/>
        </p:nvPicPr>
        <p:blipFill>
          <a:blip r:embed="rId2"/>
          <a:stretch>
            <a:fillRect/>
          </a:stretch>
        </p:blipFill>
        <p:spPr>
          <a:xfrm>
            <a:off x="743754" y="1916670"/>
            <a:ext cx="3566469" cy="4442845"/>
          </a:xfrm>
          <a:prstGeom prst="rect">
            <a:avLst/>
          </a:prstGeom>
        </p:spPr>
      </p:pic>
      <p:pic>
        <p:nvPicPr>
          <p:cNvPr id="7" name="Picture 6">
            <a:extLst>
              <a:ext uri="{FF2B5EF4-FFF2-40B4-BE49-F238E27FC236}">
                <a16:creationId xmlns:a16="http://schemas.microsoft.com/office/drawing/2014/main" id="{621123D4-2980-FDE1-985E-CAEF127BB203}"/>
              </a:ext>
            </a:extLst>
          </p:cNvPr>
          <p:cNvPicPr>
            <a:picLocks noChangeAspect="1"/>
          </p:cNvPicPr>
          <p:nvPr/>
        </p:nvPicPr>
        <p:blipFill>
          <a:blip r:embed="rId3"/>
          <a:stretch>
            <a:fillRect/>
          </a:stretch>
        </p:blipFill>
        <p:spPr>
          <a:xfrm>
            <a:off x="4812467" y="1046835"/>
            <a:ext cx="3125880" cy="3888943"/>
          </a:xfrm>
          <a:prstGeom prst="rect">
            <a:avLst/>
          </a:prstGeom>
        </p:spPr>
      </p:pic>
      <p:pic>
        <p:nvPicPr>
          <p:cNvPr id="10" name="Picture 9">
            <a:extLst>
              <a:ext uri="{FF2B5EF4-FFF2-40B4-BE49-F238E27FC236}">
                <a16:creationId xmlns:a16="http://schemas.microsoft.com/office/drawing/2014/main" id="{883B96D7-CC37-7CD7-D8F3-A2A8E151D7F6}"/>
              </a:ext>
            </a:extLst>
          </p:cNvPr>
          <p:cNvPicPr>
            <a:picLocks noChangeAspect="1"/>
          </p:cNvPicPr>
          <p:nvPr/>
        </p:nvPicPr>
        <p:blipFill>
          <a:blip r:embed="rId4"/>
          <a:stretch>
            <a:fillRect/>
          </a:stretch>
        </p:blipFill>
        <p:spPr>
          <a:xfrm>
            <a:off x="4647879" y="4935778"/>
            <a:ext cx="4290432" cy="1539373"/>
          </a:xfrm>
          <a:prstGeom prst="rect">
            <a:avLst/>
          </a:prstGeom>
        </p:spPr>
      </p:pic>
    </p:spTree>
    <p:extLst>
      <p:ext uri="{BB962C8B-B14F-4D97-AF65-F5344CB8AC3E}">
        <p14:creationId xmlns:p14="http://schemas.microsoft.com/office/powerpoint/2010/main" val="4055003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AF811A-07EE-4EDF-91FE-7D26BF56301B}"/>
              </a:ext>
            </a:extLst>
          </p:cNvPr>
          <p:cNvSpPr txBox="1">
            <a:spLocks/>
          </p:cNvSpPr>
          <p:nvPr/>
        </p:nvSpPr>
        <p:spPr>
          <a:xfrm>
            <a:off x="1013436" y="452699"/>
            <a:ext cx="10029565" cy="7964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a:t>Thành viên và công việc: </a:t>
            </a:r>
          </a:p>
        </p:txBody>
      </p:sp>
      <p:sp>
        <p:nvSpPr>
          <p:cNvPr id="5" name="Subtitle 2">
            <a:extLst>
              <a:ext uri="{FF2B5EF4-FFF2-40B4-BE49-F238E27FC236}">
                <a16:creationId xmlns:a16="http://schemas.microsoft.com/office/drawing/2014/main" id="{6F5CD939-E4C2-4323-A924-0DA970C6929B}"/>
              </a:ext>
            </a:extLst>
          </p:cNvPr>
          <p:cNvSpPr txBox="1">
            <a:spLocks/>
          </p:cNvSpPr>
          <p:nvPr/>
        </p:nvSpPr>
        <p:spPr>
          <a:xfrm>
            <a:off x="915164" y="1249190"/>
            <a:ext cx="10226107" cy="4206713"/>
          </a:xfrm>
          <a:prstGeom prst="rect">
            <a:avLst/>
          </a:prstGeom>
        </p:spPr>
        <p:txBody>
          <a:bodyPr vert="horz" lIns="91440" tIns="45720" rIns="91440" bIns="45720" rtlCol="0">
            <a:normAutofit fontScale="62500" lnSpcReduction="20000"/>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err="1">
                <a:solidFill>
                  <a:srgbClr val="00AFEF"/>
                </a:solidFill>
              </a:rPr>
              <a:t>Nguyễn</a:t>
            </a:r>
            <a:r>
              <a:rPr lang="en-US" dirty="0">
                <a:solidFill>
                  <a:srgbClr val="00AFEF"/>
                </a:solidFill>
              </a:rPr>
              <a:t> Thái </a:t>
            </a:r>
            <a:r>
              <a:rPr lang="en-US" dirty="0" err="1">
                <a:solidFill>
                  <a:srgbClr val="00AFEF"/>
                </a:solidFill>
              </a:rPr>
              <a:t>Sơn</a:t>
            </a:r>
            <a:r>
              <a:rPr lang="en-US" dirty="0">
                <a:solidFill>
                  <a:srgbClr val="00AFEF"/>
                </a:solidFill>
              </a:rPr>
              <a:t> B2205904</a:t>
            </a:r>
          </a:p>
          <a:p>
            <a:r>
              <a:rPr lang="en-US" dirty="0">
                <a:solidFill>
                  <a:srgbClr val="00AFEF"/>
                </a:solidFill>
              </a:rPr>
              <a:t>     -</a:t>
            </a:r>
            <a:r>
              <a:rPr lang="en-US" dirty="0" err="1">
                <a:solidFill>
                  <a:srgbClr val="00AFEF"/>
                </a:solidFill>
              </a:rPr>
              <a:t>Quản</a:t>
            </a:r>
            <a:r>
              <a:rPr lang="en-US" dirty="0">
                <a:solidFill>
                  <a:srgbClr val="00AFEF"/>
                </a:solidFill>
              </a:rPr>
              <a:t> </a:t>
            </a:r>
            <a:r>
              <a:rPr lang="en-US" dirty="0" err="1">
                <a:solidFill>
                  <a:srgbClr val="00AFEF"/>
                </a:solidFill>
              </a:rPr>
              <a:t>lí</a:t>
            </a:r>
            <a:r>
              <a:rPr lang="en-US" dirty="0">
                <a:solidFill>
                  <a:srgbClr val="00AFEF"/>
                </a:solidFill>
              </a:rPr>
              <a:t> Users</a:t>
            </a:r>
          </a:p>
          <a:p>
            <a:r>
              <a:rPr lang="en-US" dirty="0">
                <a:solidFill>
                  <a:srgbClr val="00AFEF"/>
                </a:solidFill>
              </a:rPr>
              <a:t>     -</a:t>
            </a:r>
            <a:r>
              <a:rPr lang="en-US" dirty="0" err="1">
                <a:solidFill>
                  <a:srgbClr val="00AFEF"/>
                </a:solidFill>
              </a:rPr>
              <a:t>Quản</a:t>
            </a:r>
            <a:r>
              <a:rPr lang="en-US" dirty="0">
                <a:solidFill>
                  <a:srgbClr val="00AFEF"/>
                </a:solidFill>
              </a:rPr>
              <a:t> </a:t>
            </a:r>
            <a:r>
              <a:rPr lang="en-US" dirty="0" err="1">
                <a:solidFill>
                  <a:srgbClr val="00AFEF"/>
                </a:solidFill>
              </a:rPr>
              <a:t>lí</a:t>
            </a:r>
            <a:r>
              <a:rPr lang="en-US" dirty="0">
                <a:solidFill>
                  <a:srgbClr val="00AFEF"/>
                </a:solidFill>
              </a:rPr>
              <a:t> Sinh Viên</a:t>
            </a:r>
          </a:p>
          <a:p>
            <a:r>
              <a:rPr lang="en-US" dirty="0">
                <a:solidFill>
                  <a:srgbClr val="00AFEF"/>
                </a:solidFill>
              </a:rPr>
              <a:t>     -</a:t>
            </a:r>
            <a:r>
              <a:rPr lang="en-US" dirty="0" err="1">
                <a:solidFill>
                  <a:srgbClr val="00AFEF"/>
                </a:solidFill>
              </a:rPr>
              <a:t>Quản</a:t>
            </a:r>
            <a:r>
              <a:rPr lang="en-US" dirty="0">
                <a:solidFill>
                  <a:srgbClr val="00AFEF"/>
                </a:solidFill>
              </a:rPr>
              <a:t> </a:t>
            </a:r>
            <a:r>
              <a:rPr lang="en-US" dirty="0" err="1">
                <a:solidFill>
                  <a:srgbClr val="00AFEF"/>
                </a:solidFill>
              </a:rPr>
              <a:t>lí</a:t>
            </a:r>
            <a:r>
              <a:rPr lang="en-US" dirty="0">
                <a:solidFill>
                  <a:srgbClr val="00AFEF"/>
                </a:solidFill>
              </a:rPr>
              <a:t> </a:t>
            </a:r>
            <a:r>
              <a:rPr lang="en-US" dirty="0" err="1">
                <a:solidFill>
                  <a:srgbClr val="00AFEF"/>
                </a:solidFill>
              </a:rPr>
              <a:t>phòng</a:t>
            </a:r>
            <a:endParaRPr lang="en-US" dirty="0">
              <a:solidFill>
                <a:srgbClr val="00AFEF"/>
              </a:solidFill>
            </a:endParaRPr>
          </a:p>
          <a:p>
            <a:r>
              <a:rPr lang="en-US" dirty="0">
                <a:solidFill>
                  <a:srgbClr val="00AFEF"/>
                </a:solidFill>
              </a:rPr>
              <a:t>     -</a:t>
            </a:r>
            <a:r>
              <a:rPr lang="en-US" dirty="0" err="1">
                <a:solidFill>
                  <a:srgbClr val="00AFEF"/>
                </a:solidFill>
              </a:rPr>
              <a:t>Quản</a:t>
            </a:r>
            <a:r>
              <a:rPr lang="en-US" dirty="0">
                <a:solidFill>
                  <a:srgbClr val="00AFEF"/>
                </a:solidFill>
              </a:rPr>
              <a:t> </a:t>
            </a:r>
            <a:r>
              <a:rPr lang="en-US" dirty="0" err="1">
                <a:solidFill>
                  <a:srgbClr val="00AFEF"/>
                </a:solidFill>
              </a:rPr>
              <a:t>lí</a:t>
            </a:r>
            <a:r>
              <a:rPr lang="en-US" dirty="0">
                <a:solidFill>
                  <a:srgbClr val="00AFEF"/>
                </a:solidFill>
              </a:rPr>
              <a:t> </a:t>
            </a:r>
            <a:r>
              <a:rPr lang="en-US" dirty="0" err="1">
                <a:solidFill>
                  <a:srgbClr val="00AFEF"/>
                </a:solidFill>
              </a:rPr>
              <a:t>loại</a:t>
            </a:r>
            <a:r>
              <a:rPr lang="en-US" dirty="0">
                <a:solidFill>
                  <a:srgbClr val="00AFEF"/>
                </a:solidFill>
              </a:rPr>
              <a:t> </a:t>
            </a:r>
            <a:r>
              <a:rPr lang="en-US" dirty="0" err="1">
                <a:solidFill>
                  <a:srgbClr val="00AFEF"/>
                </a:solidFill>
              </a:rPr>
              <a:t>phòng</a:t>
            </a:r>
            <a:endParaRPr lang="en-US" dirty="0">
              <a:solidFill>
                <a:srgbClr val="00AFEF"/>
              </a:solidFill>
            </a:endParaRPr>
          </a:p>
          <a:p>
            <a:r>
              <a:rPr lang="en-US" dirty="0">
                <a:solidFill>
                  <a:srgbClr val="00AFEF"/>
                </a:solidFill>
              </a:rPr>
              <a:t>     -Slide</a:t>
            </a:r>
          </a:p>
          <a:p>
            <a:pPr marL="457200" indent="-457200">
              <a:buFont typeface="Arial" panose="020B0604020202020204" pitchFamily="34" charset="0"/>
              <a:buChar char="•"/>
            </a:pPr>
            <a:r>
              <a:rPr lang="en-US" dirty="0" err="1">
                <a:solidFill>
                  <a:srgbClr val="00AFEF"/>
                </a:solidFill>
              </a:rPr>
              <a:t>Trần</a:t>
            </a:r>
            <a:r>
              <a:rPr lang="en-US" dirty="0">
                <a:solidFill>
                  <a:srgbClr val="00AFEF"/>
                </a:solidFill>
              </a:rPr>
              <a:t> </a:t>
            </a:r>
            <a:r>
              <a:rPr lang="en-US" dirty="0" err="1">
                <a:solidFill>
                  <a:srgbClr val="00AFEF"/>
                </a:solidFill>
              </a:rPr>
              <a:t>Vĩnh</a:t>
            </a:r>
            <a:r>
              <a:rPr lang="en-US" dirty="0">
                <a:solidFill>
                  <a:srgbClr val="00AFEF"/>
                </a:solidFill>
              </a:rPr>
              <a:t> </a:t>
            </a:r>
            <a:r>
              <a:rPr lang="en-US" dirty="0" err="1">
                <a:solidFill>
                  <a:srgbClr val="00AFEF"/>
                </a:solidFill>
              </a:rPr>
              <a:t>Cường</a:t>
            </a:r>
            <a:r>
              <a:rPr lang="en-US" dirty="0">
                <a:solidFill>
                  <a:srgbClr val="00AFEF"/>
                </a:solidFill>
              </a:rPr>
              <a:t> B2205856</a:t>
            </a:r>
          </a:p>
          <a:p>
            <a:r>
              <a:rPr lang="en-US" dirty="0">
                <a:solidFill>
                  <a:srgbClr val="00AFEF"/>
                </a:solidFill>
              </a:rPr>
              <a:t>      -Trang </a:t>
            </a:r>
            <a:r>
              <a:rPr lang="en-US" dirty="0" err="1">
                <a:solidFill>
                  <a:srgbClr val="00AFEF"/>
                </a:solidFill>
              </a:rPr>
              <a:t>đăng</a:t>
            </a:r>
            <a:r>
              <a:rPr lang="en-US" dirty="0">
                <a:solidFill>
                  <a:srgbClr val="00AFEF"/>
                </a:solidFill>
              </a:rPr>
              <a:t> </a:t>
            </a:r>
            <a:r>
              <a:rPr lang="en-US" dirty="0" err="1">
                <a:solidFill>
                  <a:srgbClr val="00AFEF"/>
                </a:solidFill>
              </a:rPr>
              <a:t>nhập,đăng</a:t>
            </a:r>
            <a:r>
              <a:rPr lang="en-US" dirty="0">
                <a:solidFill>
                  <a:srgbClr val="00AFEF"/>
                </a:solidFill>
              </a:rPr>
              <a:t> </a:t>
            </a:r>
            <a:r>
              <a:rPr lang="en-US" dirty="0" err="1">
                <a:solidFill>
                  <a:srgbClr val="00AFEF"/>
                </a:solidFill>
              </a:rPr>
              <a:t>kí</a:t>
            </a:r>
            <a:endParaRPr lang="en-US" dirty="0">
              <a:solidFill>
                <a:srgbClr val="00AFEF"/>
              </a:solidFill>
            </a:endParaRPr>
          </a:p>
          <a:p>
            <a:r>
              <a:rPr lang="en-US" dirty="0">
                <a:solidFill>
                  <a:srgbClr val="00AFEF"/>
                </a:solidFill>
              </a:rPr>
              <a:t>      -Trang </a:t>
            </a:r>
            <a:r>
              <a:rPr lang="en-US" dirty="0" err="1">
                <a:solidFill>
                  <a:srgbClr val="00AFEF"/>
                </a:solidFill>
              </a:rPr>
              <a:t>chủ</a:t>
            </a:r>
            <a:r>
              <a:rPr lang="en-US" dirty="0">
                <a:solidFill>
                  <a:srgbClr val="00AFEF"/>
                </a:solidFill>
              </a:rPr>
              <a:t> </a:t>
            </a:r>
            <a:r>
              <a:rPr lang="en-US" dirty="0" err="1">
                <a:solidFill>
                  <a:srgbClr val="00AFEF"/>
                </a:solidFill>
              </a:rPr>
              <a:t>của</a:t>
            </a:r>
            <a:r>
              <a:rPr lang="en-US" dirty="0">
                <a:solidFill>
                  <a:srgbClr val="00AFEF"/>
                </a:solidFill>
              </a:rPr>
              <a:t> </a:t>
            </a:r>
            <a:r>
              <a:rPr lang="en-US" dirty="0" err="1">
                <a:solidFill>
                  <a:srgbClr val="00AFEF"/>
                </a:solidFill>
              </a:rPr>
              <a:t>sinh</a:t>
            </a:r>
            <a:r>
              <a:rPr lang="en-US" dirty="0">
                <a:solidFill>
                  <a:srgbClr val="00AFEF"/>
                </a:solidFill>
              </a:rPr>
              <a:t> </a:t>
            </a:r>
            <a:r>
              <a:rPr lang="en-US" dirty="0" err="1">
                <a:solidFill>
                  <a:srgbClr val="00AFEF"/>
                </a:solidFill>
              </a:rPr>
              <a:t>viên</a:t>
            </a:r>
            <a:r>
              <a:rPr lang="en-US" dirty="0">
                <a:solidFill>
                  <a:srgbClr val="00AFEF"/>
                </a:solidFill>
              </a:rPr>
              <a:t> </a:t>
            </a:r>
            <a:r>
              <a:rPr lang="en-US" dirty="0" err="1">
                <a:solidFill>
                  <a:srgbClr val="00AFEF"/>
                </a:solidFill>
              </a:rPr>
              <a:t>và</a:t>
            </a:r>
            <a:r>
              <a:rPr lang="en-US" dirty="0">
                <a:solidFill>
                  <a:srgbClr val="00AFEF"/>
                </a:solidFill>
              </a:rPr>
              <a:t> admin</a:t>
            </a:r>
          </a:p>
          <a:p>
            <a:r>
              <a:rPr lang="en-US" dirty="0">
                <a:solidFill>
                  <a:srgbClr val="00AFEF"/>
                </a:solidFill>
              </a:rPr>
              <a:t>      -Giao </a:t>
            </a:r>
            <a:r>
              <a:rPr lang="en-US" dirty="0" err="1">
                <a:solidFill>
                  <a:srgbClr val="00AFEF"/>
                </a:solidFill>
              </a:rPr>
              <a:t>diện</a:t>
            </a:r>
            <a:r>
              <a:rPr lang="en-US" dirty="0">
                <a:solidFill>
                  <a:srgbClr val="00AFEF"/>
                </a:solidFill>
              </a:rPr>
              <a:t> </a:t>
            </a:r>
            <a:r>
              <a:rPr lang="en-US" dirty="0" err="1">
                <a:solidFill>
                  <a:srgbClr val="00AFEF"/>
                </a:solidFill>
              </a:rPr>
              <a:t>các</a:t>
            </a:r>
            <a:r>
              <a:rPr lang="en-US" dirty="0">
                <a:solidFill>
                  <a:srgbClr val="00AFEF"/>
                </a:solidFill>
              </a:rPr>
              <a:t> </a:t>
            </a:r>
            <a:r>
              <a:rPr lang="en-US" dirty="0" err="1">
                <a:solidFill>
                  <a:srgbClr val="00AFEF"/>
                </a:solidFill>
              </a:rPr>
              <a:t>trang</a:t>
            </a:r>
            <a:r>
              <a:rPr lang="en-US" dirty="0">
                <a:solidFill>
                  <a:srgbClr val="00AFEF"/>
                </a:solidFill>
              </a:rPr>
              <a:t> </a:t>
            </a:r>
            <a:r>
              <a:rPr lang="en-US" dirty="0" err="1">
                <a:solidFill>
                  <a:srgbClr val="00AFEF"/>
                </a:solidFill>
              </a:rPr>
              <a:t>quản</a:t>
            </a:r>
            <a:r>
              <a:rPr lang="en-US" dirty="0">
                <a:solidFill>
                  <a:srgbClr val="00AFEF"/>
                </a:solidFill>
              </a:rPr>
              <a:t> </a:t>
            </a:r>
            <a:r>
              <a:rPr lang="en-US" dirty="0" err="1">
                <a:solidFill>
                  <a:srgbClr val="00AFEF"/>
                </a:solidFill>
              </a:rPr>
              <a:t>lí</a:t>
            </a:r>
            <a:endParaRPr lang="en-US" dirty="0">
              <a:solidFill>
                <a:srgbClr val="00AFEF"/>
              </a:solidFill>
            </a:endParaRPr>
          </a:p>
          <a:p>
            <a:r>
              <a:rPr lang="en-US" dirty="0">
                <a:solidFill>
                  <a:srgbClr val="00AFEF"/>
                </a:solidFill>
              </a:rPr>
              <a:t>      -</a:t>
            </a:r>
            <a:r>
              <a:rPr lang="en-US" dirty="0" err="1">
                <a:solidFill>
                  <a:srgbClr val="00AFEF"/>
                </a:solidFill>
              </a:rPr>
              <a:t>Các</a:t>
            </a:r>
            <a:r>
              <a:rPr lang="en-US" dirty="0">
                <a:solidFill>
                  <a:srgbClr val="00AFEF"/>
                </a:solidFill>
              </a:rPr>
              <a:t> function</a:t>
            </a:r>
          </a:p>
          <a:p>
            <a:r>
              <a:rPr lang="en-US" dirty="0">
                <a:solidFill>
                  <a:srgbClr val="00AFEF"/>
                </a:solidFill>
              </a:rPr>
              <a:t>      -</a:t>
            </a:r>
            <a:r>
              <a:rPr lang="en-US" dirty="0" err="1">
                <a:solidFill>
                  <a:srgbClr val="00AFEF"/>
                </a:solidFill>
              </a:rPr>
              <a:t>Cơ</a:t>
            </a:r>
            <a:r>
              <a:rPr lang="en-US" dirty="0">
                <a:solidFill>
                  <a:srgbClr val="00AFEF"/>
                </a:solidFill>
              </a:rPr>
              <a:t> </a:t>
            </a:r>
            <a:r>
              <a:rPr lang="en-US" dirty="0" err="1">
                <a:solidFill>
                  <a:srgbClr val="00AFEF"/>
                </a:solidFill>
              </a:rPr>
              <a:t>sở</a:t>
            </a:r>
            <a:r>
              <a:rPr lang="en-US" dirty="0">
                <a:solidFill>
                  <a:srgbClr val="00AFEF"/>
                </a:solidFill>
              </a:rPr>
              <a:t> </a:t>
            </a:r>
            <a:r>
              <a:rPr lang="en-US" dirty="0" err="1">
                <a:solidFill>
                  <a:srgbClr val="00AFEF"/>
                </a:solidFill>
              </a:rPr>
              <a:t>dữ</a:t>
            </a:r>
            <a:r>
              <a:rPr lang="en-US" dirty="0">
                <a:solidFill>
                  <a:srgbClr val="00AFEF"/>
                </a:solidFill>
              </a:rPr>
              <a:t> </a:t>
            </a:r>
            <a:r>
              <a:rPr lang="en-US" dirty="0" err="1">
                <a:solidFill>
                  <a:srgbClr val="00AFEF"/>
                </a:solidFill>
              </a:rPr>
              <a:t>liệu</a:t>
            </a:r>
            <a:endParaRPr lang="en-US" dirty="0">
              <a:solidFill>
                <a:srgbClr val="00AFEF"/>
              </a:solidFill>
            </a:endParaRPr>
          </a:p>
        </p:txBody>
      </p:sp>
    </p:spTree>
    <p:extLst>
      <p:ext uri="{BB962C8B-B14F-4D97-AF65-F5344CB8AC3E}">
        <p14:creationId xmlns:p14="http://schemas.microsoft.com/office/powerpoint/2010/main" val="2817917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a:xfrm>
            <a:off x="838200" y="194338"/>
            <a:ext cx="10515600" cy="1325563"/>
          </a:xfrm>
        </p:spPr>
        <p:txBody>
          <a:bodyPr/>
          <a:lstStyle/>
          <a:p>
            <a:r>
              <a:rPr lang="vi-VN" dirty="0"/>
              <a:t>Cơ sở dữ liệu</a:t>
            </a:r>
            <a:endParaRPr lang="en-US" dirty="0"/>
          </a:p>
        </p:txBody>
      </p:sp>
      <p:sp>
        <p:nvSpPr>
          <p:cNvPr id="6" name="Content Placeholder 2">
            <a:extLst>
              <a:ext uri="{FF2B5EF4-FFF2-40B4-BE49-F238E27FC236}">
                <a16:creationId xmlns:a16="http://schemas.microsoft.com/office/drawing/2014/main" id="{D6B9DE63-94ED-4622-B8B1-6ABFAA97ED3D}"/>
              </a:ext>
            </a:extLst>
          </p:cNvPr>
          <p:cNvSpPr txBox="1">
            <a:spLocks/>
          </p:cNvSpPr>
          <p:nvPr/>
        </p:nvSpPr>
        <p:spPr>
          <a:xfrm>
            <a:off x="1054584" y="2029881"/>
            <a:ext cx="10082831" cy="4137654"/>
          </a:xfrm>
          <a:prstGeom prst="rect">
            <a:avLst/>
          </a:prstGeom>
        </p:spPr>
        <p:txBody>
          <a:bodyPr vert="horz" lIns="91440" tIns="45720" rIns="91440" bIns="45720" rtlCol="0">
            <a:normAutofit fontScale="92500" lnSpcReduction="10000"/>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1.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Phòng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phòng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loại</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phòng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Số</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phòng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Số</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lượng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đối</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đa</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Tình</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trạng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phòng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Trống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Đầy</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a:t>
            </a:r>
          </a:p>
          <a:p>
            <a:pPr>
              <a:spcBef>
                <a:spcPts val="600"/>
              </a:spcBef>
              <a:spcAft>
                <a:spcPts val="600"/>
              </a:spcAft>
            </a:pP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2.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Loại</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phòng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loại</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phòng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Tên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loại</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phòng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Giá</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thuê</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a:t>
            </a:r>
          </a:p>
          <a:p>
            <a:pPr>
              <a:spcBef>
                <a:spcPts val="600"/>
              </a:spcBef>
              <a:spcAft>
                <a:spcPts val="600"/>
              </a:spcAft>
            </a:pP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3. Sinh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viên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SV,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Họ</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tên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Giới</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tính</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Số</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điện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thoại</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a:t>
            </a:r>
          </a:p>
          <a:p>
            <a:pPr>
              <a:spcBef>
                <a:spcPts val="600"/>
              </a:spcBef>
              <a:spcAft>
                <a:spcPts val="600"/>
              </a:spcAft>
            </a:pP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4.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Hợp</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đồng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HĐ,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SV,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phòng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Ngày</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bắt</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đầu</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Ngày</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kết</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thúc</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a:t>
            </a:r>
          </a:p>
          <a:p>
            <a:pPr>
              <a:spcBef>
                <a:spcPts val="600"/>
              </a:spcBef>
              <a:spcAft>
                <a:spcPts val="600"/>
              </a:spcAft>
            </a:pP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5.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Dịch</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vụ</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DV,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Tên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dịch</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vụ</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Đơn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giá</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dịch</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vụ</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a:t>
            </a:r>
          </a:p>
          <a:p>
            <a:pPr>
              <a:spcBef>
                <a:spcPts val="600"/>
              </a:spcBef>
              <a:spcAft>
                <a:spcPts val="600"/>
              </a:spcAft>
            </a:pP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6.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Sử</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dụng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dịch</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vụ</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SDDV,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HĐ,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DV,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Số</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lượng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sử</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dụng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Tháng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sử</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dụng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DV,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Năm</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sử</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dụng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DV)</a:t>
            </a:r>
          </a:p>
          <a:p>
            <a:pPr>
              <a:spcBef>
                <a:spcPts val="600"/>
              </a:spcBef>
              <a:spcAft>
                <a:spcPts val="600"/>
              </a:spcAft>
            </a:pP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7.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Hóa</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đơn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hóa</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đơn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SDDV,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Ngày</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lập</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hóa</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đơn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Ngày</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hết</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hạn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Tổng</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tiền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thanh</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effectLst/>
                <a:latin typeface="Readex Pro" panose="020B0604020202020204" charset="-78"/>
                <a:ea typeface="Aptos" panose="020B0004020202020204" pitchFamily="34" charset="0"/>
                <a:cs typeface="Readex Pro" panose="020B0604020202020204" charset="-78"/>
              </a:rPr>
              <a:t>toán</a:t>
            </a:r>
            <a:r>
              <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rPr>
              <a:t>)</a:t>
            </a:r>
          </a:p>
          <a:p>
            <a:pPr>
              <a:spcBef>
                <a:spcPts val="600"/>
              </a:spcBef>
              <a:spcAft>
                <a:spcPts val="600"/>
              </a:spcAft>
            </a:pPr>
            <a:r>
              <a:rPr lang="en-US" sz="2000" kern="100" dirty="0">
                <a:solidFill>
                  <a:srgbClr val="000000"/>
                </a:solidFill>
                <a:latin typeface="Readex Pro" panose="020B0604020202020204" charset="-78"/>
                <a:ea typeface="Aptos" panose="020B0004020202020204" pitchFamily="34" charset="0"/>
                <a:cs typeface="Readex Pro" panose="020B0604020202020204" charset="-78"/>
              </a:rPr>
              <a:t>8. Users (User ID, Username, </a:t>
            </a:r>
            <a:r>
              <a:rPr lang="en-US" sz="2000" kern="100" dirty="0" err="1">
                <a:solidFill>
                  <a:srgbClr val="000000"/>
                </a:solidFill>
                <a:latin typeface="Readex Pro" panose="020B0604020202020204" charset="-78"/>
                <a:ea typeface="Aptos" panose="020B0004020202020204" pitchFamily="34" charset="0"/>
                <a:cs typeface="Readex Pro" panose="020B0604020202020204" charset="-78"/>
              </a:rPr>
              <a:t>Mật</a:t>
            </a:r>
            <a:r>
              <a:rPr lang="en-US" sz="2000" kern="100" dirty="0">
                <a:solidFill>
                  <a:srgbClr val="000000"/>
                </a:solidFill>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latin typeface="Readex Pro" panose="020B0604020202020204" charset="-78"/>
                <a:ea typeface="Aptos" panose="020B0004020202020204" pitchFamily="34" charset="0"/>
                <a:cs typeface="Readex Pro" panose="020B0604020202020204" charset="-78"/>
              </a:rPr>
              <a:t>khẩu</a:t>
            </a:r>
            <a:r>
              <a:rPr lang="en-US" sz="2000" kern="100" dirty="0">
                <a:solidFill>
                  <a:srgbClr val="000000"/>
                </a:solidFill>
                <a:latin typeface="Readex Pro" panose="020B0604020202020204" charset="-78"/>
                <a:ea typeface="Aptos" panose="020B0004020202020204" pitchFamily="34" charset="0"/>
                <a:cs typeface="Readex Pro" panose="020B0604020202020204" charset="-78"/>
              </a:rPr>
              <a:t>, Vai </a:t>
            </a:r>
            <a:r>
              <a:rPr lang="en-US" sz="2000" kern="100" dirty="0" err="1">
                <a:solidFill>
                  <a:srgbClr val="000000"/>
                </a:solidFill>
                <a:latin typeface="Readex Pro" panose="020B0604020202020204" charset="-78"/>
                <a:ea typeface="Aptos" panose="020B0004020202020204" pitchFamily="34" charset="0"/>
                <a:cs typeface="Readex Pro" panose="020B0604020202020204" charset="-78"/>
              </a:rPr>
              <a:t>trò</a:t>
            </a:r>
            <a:r>
              <a:rPr lang="en-US" sz="2000" kern="100" dirty="0">
                <a:solidFill>
                  <a:srgbClr val="000000"/>
                </a:solidFill>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latin typeface="Readex Pro" panose="020B0604020202020204" charset="-78"/>
                <a:ea typeface="Aptos" panose="020B0004020202020204" pitchFamily="34" charset="0"/>
                <a:cs typeface="Readex Pro" panose="020B0604020202020204" charset="-78"/>
              </a:rPr>
              <a:t>Mã</a:t>
            </a:r>
            <a:r>
              <a:rPr lang="en-US" sz="2000" kern="100" dirty="0">
                <a:solidFill>
                  <a:srgbClr val="000000"/>
                </a:solidFill>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latin typeface="Readex Pro" panose="020B0604020202020204" charset="-78"/>
                <a:ea typeface="Aptos" panose="020B0004020202020204" pitchFamily="34" charset="0"/>
                <a:cs typeface="Readex Pro" panose="020B0604020202020204" charset="-78"/>
              </a:rPr>
              <a:t>liên</a:t>
            </a:r>
            <a:r>
              <a:rPr lang="en-US" sz="2000" kern="100" dirty="0">
                <a:solidFill>
                  <a:srgbClr val="000000"/>
                </a:solidFill>
                <a:latin typeface="Readex Pro" panose="020B0604020202020204" charset="-78"/>
                <a:ea typeface="Aptos" panose="020B0004020202020204" pitchFamily="34" charset="0"/>
                <a:cs typeface="Readex Pro" panose="020B0604020202020204" charset="-78"/>
              </a:rPr>
              <a:t> </a:t>
            </a:r>
            <a:r>
              <a:rPr lang="en-US" sz="2000" kern="100" dirty="0" err="1">
                <a:solidFill>
                  <a:srgbClr val="000000"/>
                </a:solidFill>
                <a:latin typeface="Readex Pro" panose="020B0604020202020204" charset="-78"/>
                <a:ea typeface="Aptos" panose="020B0004020202020204" pitchFamily="34" charset="0"/>
                <a:cs typeface="Readex Pro" panose="020B0604020202020204" charset="-78"/>
              </a:rPr>
              <a:t>kết</a:t>
            </a:r>
            <a:r>
              <a:rPr lang="en-US" sz="2000" kern="100" dirty="0">
                <a:solidFill>
                  <a:srgbClr val="000000"/>
                </a:solidFill>
                <a:latin typeface="Readex Pro" panose="020B0604020202020204" charset="-78"/>
                <a:ea typeface="Aptos" panose="020B0004020202020204" pitchFamily="34" charset="0"/>
                <a:cs typeface="Readex Pro" panose="020B0604020202020204" charset="-78"/>
              </a:rPr>
              <a:t>)</a:t>
            </a:r>
            <a:endParaRPr lang="en-US" sz="2000" kern="100" dirty="0">
              <a:solidFill>
                <a:srgbClr val="000000"/>
              </a:solidFill>
              <a:effectLst/>
              <a:latin typeface="Readex Pro" panose="020B0604020202020204" charset="-78"/>
              <a:ea typeface="Aptos" panose="020B0004020202020204" pitchFamily="34" charset="0"/>
              <a:cs typeface="Readex Pro" panose="020B0604020202020204" charset="-78"/>
            </a:endParaRPr>
          </a:p>
          <a:p>
            <a:endParaRPr lang="en-US" sz="1800" dirty="0"/>
          </a:p>
        </p:txBody>
      </p:sp>
      <p:sp>
        <p:nvSpPr>
          <p:cNvPr id="10" name="Title 3">
            <a:extLst>
              <a:ext uri="{FF2B5EF4-FFF2-40B4-BE49-F238E27FC236}">
                <a16:creationId xmlns:a16="http://schemas.microsoft.com/office/drawing/2014/main" id="{A15473E2-CB83-4CDE-B25E-6CF40964912F}"/>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2400" dirty="0" err="1"/>
              <a:t>Mô</a:t>
            </a:r>
            <a:r>
              <a:rPr lang="en-US" sz="2400" dirty="0"/>
              <a:t> </a:t>
            </a:r>
            <a:r>
              <a:rPr lang="en-US" sz="2400" dirty="0" err="1"/>
              <a:t>tả</a:t>
            </a:r>
            <a:r>
              <a:rPr lang="en-US" sz="2400" dirty="0"/>
              <a:t> </a:t>
            </a:r>
            <a:r>
              <a:rPr lang="en-US" sz="2400" dirty="0" err="1"/>
              <a:t>dữ</a:t>
            </a:r>
            <a:r>
              <a:rPr lang="en-US" sz="2400" dirty="0"/>
              <a:t> </a:t>
            </a:r>
            <a:r>
              <a:rPr lang="en-US" sz="2400" dirty="0" err="1"/>
              <a:t>liệu</a:t>
            </a:r>
            <a:endParaRPr lang="vi-VN" sz="2400" dirty="0"/>
          </a:p>
        </p:txBody>
      </p:sp>
    </p:spTree>
    <p:extLst>
      <p:ext uri="{BB962C8B-B14F-4D97-AF65-F5344CB8AC3E}">
        <p14:creationId xmlns:p14="http://schemas.microsoft.com/office/powerpoint/2010/main" val="234512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a:xfrm>
            <a:off x="838200" y="194338"/>
            <a:ext cx="10515600" cy="1325563"/>
          </a:xfrm>
        </p:spPr>
        <p:txBody>
          <a:bodyPr/>
          <a:lstStyle/>
          <a:p>
            <a:r>
              <a:rPr lang="vi-VN" dirty="0"/>
              <a:t>Cơ sở dữ liệu</a:t>
            </a:r>
            <a:endParaRPr lang="en-US" dirty="0"/>
          </a:p>
        </p:txBody>
      </p:sp>
      <p:sp>
        <p:nvSpPr>
          <p:cNvPr id="5" name="Title 3">
            <a:extLst>
              <a:ext uri="{FF2B5EF4-FFF2-40B4-BE49-F238E27FC236}">
                <a16:creationId xmlns:a16="http://schemas.microsoft.com/office/drawing/2014/main" id="{2E6DB0E7-6CB1-4538-9577-0A609A44432A}"/>
              </a:ext>
            </a:extLst>
          </p:cNvPr>
          <p:cNvSpPr txBox="1">
            <a:spLocks/>
          </p:cNvSpPr>
          <p:nvPr/>
        </p:nvSpPr>
        <p:spPr>
          <a:xfrm>
            <a:off x="835553" y="1609709"/>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sz="2400" dirty="0"/>
              <a:t>Mô hình EER của các bảng</a:t>
            </a:r>
          </a:p>
        </p:txBody>
      </p:sp>
      <p:pic>
        <p:nvPicPr>
          <p:cNvPr id="6" name="Picture 5">
            <a:extLst>
              <a:ext uri="{FF2B5EF4-FFF2-40B4-BE49-F238E27FC236}">
                <a16:creationId xmlns:a16="http://schemas.microsoft.com/office/drawing/2014/main" id="{5D9F3B98-0CF2-9EED-C74F-73CEE3774030}"/>
              </a:ext>
            </a:extLst>
          </p:cNvPr>
          <p:cNvPicPr>
            <a:picLocks noChangeAspect="1"/>
          </p:cNvPicPr>
          <p:nvPr/>
        </p:nvPicPr>
        <p:blipFill>
          <a:blip r:embed="rId2"/>
          <a:stretch>
            <a:fillRect/>
          </a:stretch>
        </p:blipFill>
        <p:spPr>
          <a:xfrm>
            <a:off x="4953913" y="339102"/>
            <a:ext cx="5589679" cy="5852723"/>
          </a:xfrm>
          <a:prstGeom prst="rect">
            <a:avLst/>
          </a:prstGeom>
        </p:spPr>
      </p:pic>
    </p:spTree>
    <p:extLst>
      <p:ext uri="{BB962C8B-B14F-4D97-AF65-F5344CB8AC3E}">
        <p14:creationId xmlns:p14="http://schemas.microsoft.com/office/powerpoint/2010/main" val="1537129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a:xfrm>
            <a:off x="838200" y="194338"/>
            <a:ext cx="10515600" cy="1325563"/>
          </a:xfrm>
        </p:spPr>
        <p:txBody>
          <a:bodyPr/>
          <a:lstStyle/>
          <a:p>
            <a:r>
              <a:rPr lang="vi-VN" dirty="0"/>
              <a:t>Cơ sở dữ liệu</a:t>
            </a:r>
            <a:endParaRPr lang="en-US" dirty="0"/>
          </a:p>
        </p:txBody>
      </p:sp>
      <p:sp>
        <p:nvSpPr>
          <p:cNvPr id="5" name="Title 3">
            <a:extLst>
              <a:ext uri="{FF2B5EF4-FFF2-40B4-BE49-F238E27FC236}">
                <a16:creationId xmlns:a16="http://schemas.microsoft.com/office/drawing/2014/main" id="{2E6DB0E7-6CB1-4538-9577-0A609A44432A}"/>
              </a:ext>
            </a:extLst>
          </p:cNvPr>
          <p:cNvSpPr txBox="1">
            <a:spLocks/>
          </p:cNvSpPr>
          <p:nvPr/>
        </p:nvSpPr>
        <p:spPr>
          <a:xfrm>
            <a:off x="838200" y="1290304"/>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2400" dirty="0" err="1"/>
              <a:t>Các</a:t>
            </a:r>
            <a:r>
              <a:rPr lang="en-US" sz="2400" dirty="0"/>
              <a:t> </a:t>
            </a:r>
            <a:r>
              <a:rPr lang="en-US" sz="2400" dirty="0" err="1"/>
              <a:t>tính</a:t>
            </a:r>
            <a:r>
              <a:rPr lang="en-US" sz="2400" dirty="0"/>
              <a:t> </a:t>
            </a:r>
            <a:r>
              <a:rPr lang="en-US" sz="2400" dirty="0" err="1"/>
              <a:t>năng</a:t>
            </a:r>
            <a:r>
              <a:rPr lang="en-US" sz="2400" dirty="0"/>
              <a:t> </a:t>
            </a:r>
            <a:r>
              <a:rPr lang="en-US" sz="2400" dirty="0" err="1"/>
              <a:t>của</a:t>
            </a:r>
            <a:r>
              <a:rPr lang="en-US" sz="2400" dirty="0"/>
              <a:t> MySQL</a:t>
            </a:r>
            <a:endParaRPr lang="vi-VN" sz="2400" dirty="0"/>
          </a:p>
        </p:txBody>
      </p:sp>
      <p:sp>
        <p:nvSpPr>
          <p:cNvPr id="6" name="Content Placeholder 2">
            <a:extLst>
              <a:ext uri="{FF2B5EF4-FFF2-40B4-BE49-F238E27FC236}">
                <a16:creationId xmlns:a16="http://schemas.microsoft.com/office/drawing/2014/main" id="{AF9C8C37-8429-4AF0-8ACB-2F0506996891}"/>
              </a:ext>
            </a:extLst>
          </p:cNvPr>
          <p:cNvSpPr txBox="1">
            <a:spLocks/>
          </p:cNvSpPr>
          <p:nvPr/>
        </p:nvSpPr>
        <p:spPr>
          <a:xfrm>
            <a:off x="1054584" y="2082331"/>
            <a:ext cx="10082831" cy="3485365"/>
          </a:xfrm>
          <a:prstGeom prst="rect">
            <a:avLst/>
          </a:prstGeom>
        </p:spPr>
        <p:txBody>
          <a:bodyPr vert="horz" lIns="91440" tIns="45720" rIns="91440" bIns="45720" rtlCol="0">
            <a:norm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vi-VN" sz="2000" dirty="0"/>
              <a:t>Trigger kiểm tra phòng đầy trước khi tạo hợp đồng.</a:t>
            </a:r>
            <a:endParaRPr lang="en-US" sz="2000" dirty="0"/>
          </a:p>
          <a:p>
            <a:r>
              <a:rPr lang="en-US" sz="2000" dirty="0"/>
              <a:t>      </a:t>
            </a:r>
            <a:r>
              <a:rPr lang="vi-VN" sz="2000" dirty="0"/>
              <a:t>Ngăn không cho tạo hợp đồng mới khi số lượng sinh viên trong phòng đã đạt tối đa.</a:t>
            </a:r>
            <a:endParaRPr lang="en-US" sz="2000" dirty="0"/>
          </a:p>
          <a:p>
            <a:pPr marL="342900" indent="-342900">
              <a:buFont typeface="Wingdings" panose="05000000000000000000" pitchFamily="2" charset="2"/>
              <a:buChar char="Ø"/>
            </a:pPr>
            <a:r>
              <a:rPr lang="en-US" sz="2000" dirty="0"/>
              <a:t>Trigger </a:t>
            </a:r>
            <a:r>
              <a:rPr lang="en-US" sz="2000" dirty="0" err="1"/>
              <a:t>cập</a:t>
            </a:r>
            <a:r>
              <a:rPr lang="en-US" sz="2000" dirty="0"/>
              <a:t> </a:t>
            </a:r>
            <a:r>
              <a:rPr lang="en-US" sz="2000" dirty="0" err="1"/>
              <a:t>nhật</a:t>
            </a:r>
            <a:r>
              <a:rPr lang="en-US" sz="2000" dirty="0"/>
              <a:t> </a:t>
            </a:r>
            <a:r>
              <a:rPr lang="en-US" sz="2000" dirty="0" err="1"/>
              <a:t>trạng</a:t>
            </a:r>
            <a:r>
              <a:rPr lang="en-US" sz="2000" dirty="0"/>
              <a:t> </a:t>
            </a:r>
            <a:r>
              <a:rPr lang="en-US" sz="2000" dirty="0" err="1"/>
              <a:t>thái</a:t>
            </a:r>
            <a:r>
              <a:rPr lang="en-US" sz="2000" dirty="0"/>
              <a:t> </a:t>
            </a:r>
            <a:r>
              <a:rPr lang="en-US" sz="2000" dirty="0" err="1"/>
              <a:t>phòng</a:t>
            </a:r>
            <a:r>
              <a:rPr lang="en-US" sz="2000" dirty="0"/>
              <a:t> </a:t>
            </a:r>
            <a:r>
              <a:rPr lang="en-US" sz="2000" dirty="0" err="1"/>
              <a:t>sau</a:t>
            </a:r>
            <a:r>
              <a:rPr lang="en-US" sz="2000" dirty="0"/>
              <a:t> </a:t>
            </a:r>
            <a:r>
              <a:rPr lang="en-US" sz="2000" dirty="0" err="1"/>
              <a:t>khi</a:t>
            </a:r>
            <a:r>
              <a:rPr lang="en-US" sz="2000" dirty="0"/>
              <a:t> </a:t>
            </a:r>
            <a:r>
              <a:rPr lang="en-US" sz="2000" dirty="0" err="1"/>
              <a:t>thêm</a:t>
            </a:r>
            <a:r>
              <a:rPr lang="en-US" sz="2000" dirty="0"/>
              <a:t> </a:t>
            </a:r>
            <a:r>
              <a:rPr lang="en-US" sz="2000" dirty="0" err="1"/>
              <a:t>hợp</a:t>
            </a:r>
            <a:r>
              <a:rPr lang="en-US" sz="2000" dirty="0"/>
              <a:t> </a:t>
            </a:r>
            <a:r>
              <a:rPr lang="en-US" sz="2000" dirty="0" err="1"/>
              <a:t>đồng</a:t>
            </a:r>
            <a:endParaRPr lang="vi-VN" sz="2000" dirty="0"/>
          </a:p>
          <a:p>
            <a:pPr lvl="0"/>
            <a:r>
              <a:rPr lang="en-US" sz="2000" dirty="0"/>
              <a:t>      </a:t>
            </a:r>
            <a:r>
              <a:rPr lang="en-US" sz="2000" dirty="0" err="1"/>
              <a:t>Cập</a:t>
            </a:r>
            <a:r>
              <a:rPr lang="en-US" sz="2000" dirty="0"/>
              <a:t> </a:t>
            </a:r>
            <a:r>
              <a:rPr lang="en-US" sz="2000" dirty="0" err="1"/>
              <a:t>nhật</a:t>
            </a:r>
            <a:r>
              <a:rPr lang="en-US" sz="2000" dirty="0"/>
              <a:t> </a:t>
            </a:r>
            <a:r>
              <a:rPr lang="en-US" sz="2000" dirty="0" err="1"/>
              <a:t>trạng</a:t>
            </a:r>
            <a:r>
              <a:rPr lang="en-US" sz="2000" dirty="0"/>
              <a:t> </a:t>
            </a:r>
            <a:r>
              <a:rPr lang="en-US" sz="2000" dirty="0" err="1"/>
              <a:t>thái</a:t>
            </a:r>
            <a:r>
              <a:rPr lang="en-US" sz="2000" dirty="0"/>
              <a:t> </a:t>
            </a:r>
            <a:r>
              <a:rPr lang="en-US" sz="2000" dirty="0" err="1"/>
              <a:t>phòng</a:t>
            </a:r>
            <a:r>
              <a:rPr lang="en-US" sz="2000" dirty="0"/>
              <a:t> </a:t>
            </a:r>
            <a:r>
              <a:rPr lang="en-US" sz="2000" dirty="0" err="1"/>
              <a:t>thành</a:t>
            </a:r>
            <a:r>
              <a:rPr lang="en-US" sz="2000" dirty="0"/>
              <a:t> </a:t>
            </a:r>
            <a:r>
              <a:rPr lang="en-US" sz="2000" b="1" dirty="0" err="1"/>
              <a:t>Đầy</a:t>
            </a:r>
            <a:r>
              <a:rPr lang="en-US" sz="2000" b="1" dirty="0"/>
              <a:t>/</a:t>
            </a:r>
            <a:r>
              <a:rPr lang="en-US" sz="2000" b="1" dirty="0" err="1"/>
              <a:t>Trống</a:t>
            </a:r>
            <a:r>
              <a:rPr lang="en-US" sz="2000" dirty="0"/>
              <a:t> </a:t>
            </a:r>
            <a:r>
              <a:rPr lang="en-US" sz="2000" dirty="0" err="1"/>
              <a:t>sau</a:t>
            </a:r>
            <a:r>
              <a:rPr lang="en-US" sz="2000" dirty="0"/>
              <a:t> </a:t>
            </a:r>
            <a:r>
              <a:rPr lang="en-US" sz="2000" dirty="0" err="1"/>
              <a:t>khi</a:t>
            </a:r>
            <a:r>
              <a:rPr lang="en-US" sz="2000" dirty="0"/>
              <a:t> </a:t>
            </a:r>
            <a:r>
              <a:rPr lang="en-US" sz="2000" dirty="0" err="1"/>
              <a:t>thêm</a:t>
            </a:r>
            <a:r>
              <a:rPr lang="en-US" sz="2000" dirty="0"/>
              <a:t> </a:t>
            </a:r>
            <a:r>
              <a:rPr lang="en-US" sz="2000" dirty="0" err="1"/>
              <a:t>sinh</a:t>
            </a:r>
            <a:r>
              <a:rPr lang="en-US" sz="2000" dirty="0"/>
              <a:t> </a:t>
            </a:r>
            <a:r>
              <a:rPr lang="en-US" sz="2000" dirty="0" err="1"/>
              <a:t>viên</a:t>
            </a:r>
            <a:r>
              <a:rPr lang="en-US" sz="2000" dirty="0"/>
              <a:t> </a:t>
            </a:r>
            <a:r>
              <a:rPr lang="en-US" sz="2000" dirty="0" err="1"/>
              <a:t>vào</a:t>
            </a:r>
            <a:r>
              <a:rPr lang="en-US" sz="2000" dirty="0"/>
              <a:t> </a:t>
            </a:r>
            <a:r>
              <a:rPr lang="en-US" sz="2000" dirty="0" err="1"/>
              <a:t>hợp</a:t>
            </a:r>
            <a:r>
              <a:rPr lang="en-US" sz="2000" dirty="0"/>
              <a:t> </a:t>
            </a:r>
            <a:r>
              <a:rPr lang="en-US" sz="2000" dirty="0" err="1"/>
              <a:t>đồng</a:t>
            </a:r>
            <a:r>
              <a:rPr lang="en-US" sz="2000" dirty="0"/>
              <a:t>.</a:t>
            </a:r>
          </a:p>
          <a:p>
            <a:pPr marL="342900" lvl="0" indent="-342900">
              <a:buFont typeface="Wingdings" panose="05000000000000000000" pitchFamily="2" charset="2"/>
              <a:buChar char="Ø"/>
            </a:pPr>
            <a:r>
              <a:rPr lang="en-US" sz="2000" dirty="0"/>
              <a:t>Trigger </a:t>
            </a:r>
            <a:r>
              <a:rPr lang="en-US" sz="2000" dirty="0" err="1"/>
              <a:t>cập</a:t>
            </a:r>
            <a:r>
              <a:rPr lang="en-US" sz="2000" dirty="0"/>
              <a:t> </a:t>
            </a:r>
            <a:r>
              <a:rPr lang="en-US" sz="2000" dirty="0" err="1"/>
              <a:t>nhật</a:t>
            </a:r>
            <a:r>
              <a:rPr lang="en-US" sz="2000" dirty="0"/>
              <a:t> </a:t>
            </a:r>
            <a:r>
              <a:rPr lang="en-US" sz="2000" dirty="0" err="1"/>
              <a:t>trạng</a:t>
            </a:r>
            <a:r>
              <a:rPr lang="en-US" sz="2000" dirty="0"/>
              <a:t> </a:t>
            </a:r>
            <a:r>
              <a:rPr lang="en-US" sz="2000" dirty="0" err="1"/>
              <a:t>thái</a:t>
            </a:r>
            <a:r>
              <a:rPr lang="en-US" sz="2000" dirty="0"/>
              <a:t> </a:t>
            </a:r>
            <a:r>
              <a:rPr lang="en-US" sz="2000" dirty="0" err="1"/>
              <a:t>phòng</a:t>
            </a:r>
            <a:r>
              <a:rPr lang="en-US" sz="2000" dirty="0"/>
              <a:t> </a:t>
            </a:r>
            <a:r>
              <a:rPr lang="en-US" sz="2000" dirty="0" err="1"/>
              <a:t>sau</a:t>
            </a:r>
            <a:r>
              <a:rPr lang="en-US" sz="2000" dirty="0"/>
              <a:t> </a:t>
            </a:r>
            <a:r>
              <a:rPr lang="en-US" sz="2000" dirty="0" err="1"/>
              <a:t>khi</a:t>
            </a:r>
            <a:r>
              <a:rPr lang="en-US" sz="2000" dirty="0"/>
              <a:t> </a:t>
            </a:r>
            <a:r>
              <a:rPr lang="en-US" sz="2000" dirty="0" err="1"/>
              <a:t>xóa</a:t>
            </a:r>
            <a:r>
              <a:rPr lang="en-US" sz="2000" dirty="0"/>
              <a:t> </a:t>
            </a:r>
            <a:r>
              <a:rPr lang="en-US" sz="2000" dirty="0" err="1"/>
              <a:t>hợp</a:t>
            </a:r>
            <a:r>
              <a:rPr lang="en-US" sz="2000" dirty="0"/>
              <a:t> </a:t>
            </a:r>
            <a:r>
              <a:rPr lang="en-US" sz="2000" dirty="0" err="1"/>
              <a:t>đồng</a:t>
            </a:r>
            <a:endParaRPr lang="en-US" sz="2000" dirty="0"/>
          </a:p>
          <a:p>
            <a:r>
              <a:rPr lang="en-US" sz="2000" dirty="0"/>
              <a:t>      Khi </a:t>
            </a:r>
            <a:r>
              <a:rPr lang="en-US" sz="2000" dirty="0" err="1"/>
              <a:t>xóa</a:t>
            </a:r>
            <a:r>
              <a:rPr lang="en-US" sz="2000" dirty="0"/>
              <a:t> </a:t>
            </a:r>
            <a:r>
              <a:rPr lang="en-US" sz="2000" dirty="0" err="1"/>
              <a:t>hợp</a:t>
            </a:r>
            <a:r>
              <a:rPr lang="en-US" sz="2000" dirty="0"/>
              <a:t> </a:t>
            </a:r>
            <a:r>
              <a:rPr lang="en-US" sz="2000" dirty="0" err="1"/>
              <a:t>đồng</a:t>
            </a:r>
            <a:r>
              <a:rPr lang="en-US" sz="2000" dirty="0"/>
              <a:t> </a:t>
            </a:r>
            <a:r>
              <a:rPr lang="en-US" sz="2000" dirty="0" err="1"/>
              <a:t>thì</a:t>
            </a:r>
            <a:r>
              <a:rPr lang="en-US" sz="2000" dirty="0"/>
              <a:t> </a:t>
            </a:r>
            <a:r>
              <a:rPr lang="en-US" sz="2000" dirty="0" err="1"/>
              <a:t>cập</a:t>
            </a:r>
            <a:r>
              <a:rPr lang="en-US" sz="2000" dirty="0"/>
              <a:t> </a:t>
            </a:r>
            <a:r>
              <a:rPr lang="en-US" sz="2000" dirty="0" err="1"/>
              <a:t>nhật</a:t>
            </a:r>
            <a:r>
              <a:rPr lang="en-US" sz="2000" dirty="0"/>
              <a:t> </a:t>
            </a:r>
            <a:r>
              <a:rPr lang="en-US" sz="2000" dirty="0" err="1"/>
              <a:t>phòng</a:t>
            </a:r>
            <a:r>
              <a:rPr lang="en-US" sz="2000" dirty="0"/>
              <a:t> </a:t>
            </a:r>
            <a:r>
              <a:rPr lang="en-US" sz="2000" dirty="0" err="1"/>
              <a:t>về</a:t>
            </a:r>
            <a:r>
              <a:rPr lang="en-US" sz="2000" dirty="0"/>
              <a:t> </a:t>
            </a:r>
            <a:r>
              <a:rPr lang="en-US" sz="2000" dirty="0" err="1"/>
              <a:t>trạng</a:t>
            </a:r>
            <a:r>
              <a:rPr lang="en-US" sz="2000" dirty="0"/>
              <a:t> </a:t>
            </a:r>
            <a:r>
              <a:rPr lang="en-US" sz="2000" dirty="0" err="1"/>
              <a:t>thái</a:t>
            </a:r>
            <a:r>
              <a:rPr lang="en-US" sz="2000" dirty="0"/>
              <a:t> </a:t>
            </a:r>
            <a:r>
              <a:rPr lang="en-US" sz="2000" b="1" dirty="0" err="1"/>
              <a:t>Trống</a:t>
            </a:r>
            <a:r>
              <a:rPr lang="en-US" sz="2000" dirty="0"/>
              <a:t>.</a:t>
            </a:r>
          </a:p>
          <a:p>
            <a:pPr lvl="0"/>
            <a:endParaRPr lang="en-US" sz="2000" dirty="0"/>
          </a:p>
        </p:txBody>
      </p:sp>
    </p:spTree>
    <p:extLst>
      <p:ext uri="{BB962C8B-B14F-4D97-AF65-F5344CB8AC3E}">
        <p14:creationId xmlns:p14="http://schemas.microsoft.com/office/powerpoint/2010/main" val="4151820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a:xfrm>
            <a:off x="838200" y="194338"/>
            <a:ext cx="10515600" cy="1325563"/>
          </a:xfrm>
        </p:spPr>
        <p:txBody>
          <a:bodyPr/>
          <a:lstStyle/>
          <a:p>
            <a:r>
              <a:rPr lang="vi-VN" dirty="0"/>
              <a:t>Cơ sở dữ liệu</a:t>
            </a:r>
            <a:endParaRPr lang="en-US" dirty="0"/>
          </a:p>
        </p:txBody>
      </p:sp>
      <p:sp>
        <p:nvSpPr>
          <p:cNvPr id="5" name="Title 3">
            <a:extLst>
              <a:ext uri="{FF2B5EF4-FFF2-40B4-BE49-F238E27FC236}">
                <a16:creationId xmlns:a16="http://schemas.microsoft.com/office/drawing/2014/main" id="{2E6DB0E7-6CB1-4538-9577-0A609A44432A}"/>
              </a:ext>
            </a:extLst>
          </p:cNvPr>
          <p:cNvSpPr txBox="1">
            <a:spLocks/>
          </p:cNvSpPr>
          <p:nvPr/>
        </p:nvSpPr>
        <p:spPr>
          <a:xfrm>
            <a:off x="838200" y="1290304"/>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2400" dirty="0" err="1"/>
              <a:t>Các</a:t>
            </a:r>
            <a:r>
              <a:rPr lang="en-US" sz="2400" dirty="0"/>
              <a:t> </a:t>
            </a:r>
            <a:r>
              <a:rPr lang="en-US" sz="2400" dirty="0" err="1"/>
              <a:t>tính</a:t>
            </a:r>
            <a:r>
              <a:rPr lang="en-US" sz="2400" dirty="0"/>
              <a:t> </a:t>
            </a:r>
            <a:r>
              <a:rPr lang="en-US" sz="2400" dirty="0" err="1"/>
              <a:t>năng</a:t>
            </a:r>
            <a:r>
              <a:rPr lang="en-US" sz="2400" dirty="0"/>
              <a:t> </a:t>
            </a:r>
            <a:r>
              <a:rPr lang="en-US" sz="2400" dirty="0" err="1"/>
              <a:t>của</a:t>
            </a:r>
            <a:r>
              <a:rPr lang="en-US" sz="2400" dirty="0"/>
              <a:t> MySQL</a:t>
            </a:r>
            <a:endParaRPr lang="vi-VN" sz="2400" dirty="0"/>
          </a:p>
        </p:txBody>
      </p:sp>
      <p:sp>
        <p:nvSpPr>
          <p:cNvPr id="6" name="Content Placeholder 2">
            <a:extLst>
              <a:ext uri="{FF2B5EF4-FFF2-40B4-BE49-F238E27FC236}">
                <a16:creationId xmlns:a16="http://schemas.microsoft.com/office/drawing/2014/main" id="{AF9C8C37-8429-4AF0-8ACB-2F0506996891}"/>
              </a:ext>
            </a:extLst>
          </p:cNvPr>
          <p:cNvSpPr txBox="1">
            <a:spLocks/>
          </p:cNvSpPr>
          <p:nvPr/>
        </p:nvSpPr>
        <p:spPr>
          <a:xfrm>
            <a:off x="1054584" y="2082331"/>
            <a:ext cx="10082831" cy="3485365"/>
          </a:xfrm>
          <a:prstGeom prst="rect">
            <a:avLst/>
          </a:prstGeom>
        </p:spPr>
        <p:txBody>
          <a:bodyPr vert="horz" lIns="91440" tIns="45720" rIns="91440" bIns="45720" rtlCol="0">
            <a:norm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000" dirty="0"/>
              <a:t>Trigger </a:t>
            </a:r>
            <a:r>
              <a:rPr lang="en-US" sz="2000" dirty="0" err="1"/>
              <a:t>ngăn</a:t>
            </a:r>
            <a:r>
              <a:rPr lang="en-US" sz="2000" dirty="0"/>
              <a:t> </a:t>
            </a:r>
            <a:r>
              <a:rPr lang="en-US" sz="2000" dirty="0" err="1"/>
              <a:t>xóa</a:t>
            </a:r>
            <a:r>
              <a:rPr lang="en-US" sz="2000" dirty="0"/>
              <a:t> </a:t>
            </a:r>
            <a:r>
              <a:rPr lang="en-US" sz="2000" dirty="0" err="1"/>
              <a:t>phòng</a:t>
            </a:r>
            <a:r>
              <a:rPr lang="en-US" sz="2000" dirty="0"/>
              <a:t> </a:t>
            </a:r>
            <a:r>
              <a:rPr lang="en-US" sz="2000" dirty="0" err="1"/>
              <a:t>nếu</a:t>
            </a:r>
            <a:r>
              <a:rPr lang="en-US" sz="2000" dirty="0"/>
              <a:t> </a:t>
            </a:r>
            <a:r>
              <a:rPr lang="en-US" sz="2000" dirty="0" err="1"/>
              <a:t>đang</a:t>
            </a:r>
            <a:r>
              <a:rPr lang="en-US" sz="2000" dirty="0"/>
              <a:t> </a:t>
            </a:r>
            <a:r>
              <a:rPr lang="en-US" sz="2000" dirty="0" err="1"/>
              <a:t>có</a:t>
            </a:r>
            <a:r>
              <a:rPr lang="en-US" sz="2000" dirty="0"/>
              <a:t> </a:t>
            </a:r>
            <a:r>
              <a:rPr lang="en-US" sz="2000" dirty="0" err="1"/>
              <a:t>hợp</a:t>
            </a:r>
            <a:r>
              <a:rPr lang="en-US" sz="2000" dirty="0"/>
              <a:t> </a:t>
            </a:r>
            <a:r>
              <a:rPr lang="en-US" sz="2000" dirty="0" err="1"/>
              <a:t>đồng</a:t>
            </a:r>
            <a:endParaRPr lang="en-US" sz="2000" b="1" dirty="0"/>
          </a:p>
          <a:p>
            <a:r>
              <a:rPr lang="en-US" sz="2000" dirty="0"/>
              <a:t>      </a:t>
            </a:r>
            <a:r>
              <a:rPr lang="en-US" sz="2000" dirty="0" err="1"/>
              <a:t>Không</a:t>
            </a:r>
            <a:r>
              <a:rPr lang="en-US" sz="2000" dirty="0"/>
              <a:t> </a:t>
            </a:r>
            <a:r>
              <a:rPr lang="en-US" sz="2000" dirty="0" err="1"/>
              <a:t>cho</a:t>
            </a:r>
            <a:r>
              <a:rPr lang="en-US" sz="2000" dirty="0"/>
              <a:t> </a:t>
            </a:r>
            <a:r>
              <a:rPr lang="en-US" sz="2000" dirty="0" err="1"/>
              <a:t>phép</a:t>
            </a:r>
            <a:r>
              <a:rPr lang="en-US" sz="2000" dirty="0"/>
              <a:t> </a:t>
            </a:r>
            <a:r>
              <a:rPr lang="en-US" sz="2000" dirty="0" err="1"/>
              <a:t>xóa</a:t>
            </a:r>
            <a:r>
              <a:rPr lang="en-US" sz="2000" dirty="0"/>
              <a:t> </a:t>
            </a:r>
            <a:r>
              <a:rPr lang="en-US" sz="2000" dirty="0" err="1"/>
              <a:t>phòng</a:t>
            </a:r>
            <a:r>
              <a:rPr lang="en-US" sz="2000" dirty="0"/>
              <a:t> </a:t>
            </a:r>
            <a:r>
              <a:rPr lang="en-US" sz="2000" dirty="0" err="1"/>
              <a:t>nếu</a:t>
            </a:r>
            <a:r>
              <a:rPr lang="en-US" sz="2000" dirty="0"/>
              <a:t> </a:t>
            </a:r>
            <a:r>
              <a:rPr lang="en-US" sz="2000" dirty="0" err="1"/>
              <a:t>phòng</a:t>
            </a:r>
            <a:r>
              <a:rPr lang="en-US" sz="2000" dirty="0"/>
              <a:t> </a:t>
            </a:r>
            <a:r>
              <a:rPr lang="en-US" sz="2000" dirty="0" err="1"/>
              <a:t>vẫn</a:t>
            </a:r>
            <a:r>
              <a:rPr lang="en-US" sz="2000" dirty="0"/>
              <a:t> </a:t>
            </a:r>
            <a:r>
              <a:rPr lang="en-US" sz="2000" dirty="0" err="1"/>
              <a:t>còn</a:t>
            </a:r>
            <a:r>
              <a:rPr lang="en-US" sz="2000" dirty="0"/>
              <a:t> </a:t>
            </a:r>
            <a:r>
              <a:rPr lang="en-US" sz="2000" dirty="0" err="1"/>
              <a:t>hợp</a:t>
            </a:r>
            <a:r>
              <a:rPr lang="en-US" sz="2000" dirty="0"/>
              <a:t> </a:t>
            </a:r>
            <a:r>
              <a:rPr lang="en-US" sz="2000" dirty="0" err="1"/>
              <a:t>đồng</a:t>
            </a:r>
            <a:r>
              <a:rPr lang="en-US" sz="2000" dirty="0"/>
              <a:t> </a:t>
            </a:r>
            <a:r>
              <a:rPr lang="en-US" sz="2000" dirty="0" err="1"/>
              <a:t>liên</a:t>
            </a:r>
            <a:r>
              <a:rPr lang="en-US" sz="2000" dirty="0"/>
              <a:t> </a:t>
            </a:r>
            <a:r>
              <a:rPr lang="en-US" sz="2000" dirty="0" err="1"/>
              <a:t>quan</a:t>
            </a:r>
            <a:r>
              <a:rPr lang="en-US" sz="2000" dirty="0"/>
              <a:t>.</a:t>
            </a:r>
            <a:endParaRPr lang="en-US" sz="2000" b="1" dirty="0"/>
          </a:p>
          <a:p>
            <a:pPr marL="342900" indent="-342900">
              <a:buFont typeface="Wingdings" panose="05000000000000000000" pitchFamily="2" charset="2"/>
              <a:buChar char="Ø"/>
            </a:pPr>
            <a:r>
              <a:rPr lang="vi-VN" sz="2000" dirty="0"/>
              <a:t>Trigger tự động tạo hóa đơn khi sử dụng dịch vụ</a:t>
            </a:r>
            <a:endParaRPr lang="en-US" sz="2000" b="1" dirty="0"/>
          </a:p>
          <a:p>
            <a:r>
              <a:rPr lang="en-US" sz="2000" dirty="0"/>
              <a:t>      </a:t>
            </a:r>
            <a:r>
              <a:rPr lang="vi-VN" sz="2000" dirty="0"/>
              <a:t>Khi sinh viên sử dụng dịch vụ → tự động sinh hóa đơn tương ứng.</a:t>
            </a:r>
            <a:endParaRPr lang="en-US" sz="2000" dirty="0"/>
          </a:p>
        </p:txBody>
      </p:sp>
    </p:spTree>
    <p:extLst>
      <p:ext uri="{BB962C8B-B14F-4D97-AF65-F5344CB8AC3E}">
        <p14:creationId xmlns:p14="http://schemas.microsoft.com/office/powerpoint/2010/main" val="2604367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a:xfrm>
            <a:off x="838200" y="194338"/>
            <a:ext cx="10515600" cy="1325563"/>
          </a:xfrm>
        </p:spPr>
        <p:txBody>
          <a:bodyPr/>
          <a:lstStyle/>
          <a:p>
            <a:r>
              <a:rPr lang="vi-VN" dirty="0"/>
              <a:t>Cơ sở dữ liệu</a:t>
            </a:r>
            <a:endParaRPr lang="en-US" dirty="0"/>
          </a:p>
        </p:txBody>
      </p:sp>
      <p:sp>
        <p:nvSpPr>
          <p:cNvPr id="5" name="Title 3">
            <a:extLst>
              <a:ext uri="{FF2B5EF4-FFF2-40B4-BE49-F238E27FC236}">
                <a16:creationId xmlns:a16="http://schemas.microsoft.com/office/drawing/2014/main" id="{2E6DB0E7-6CB1-4538-9577-0A609A44432A}"/>
              </a:ext>
            </a:extLst>
          </p:cNvPr>
          <p:cNvSpPr txBox="1">
            <a:spLocks/>
          </p:cNvSpPr>
          <p:nvPr/>
        </p:nvSpPr>
        <p:spPr>
          <a:xfrm>
            <a:off x="838200" y="1290304"/>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2400" dirty="0" err="1"/>
              <a:t>Các</a:t>
            </a:r>
            <a:r>
              <a:rPr lang="en-US" sz="2400" dirty="0"/>
              <a:t> </a:t>
            </a:r>
            <a:r>
              <a:rPr lang="en-US" sz="2400" dirty="0" err="1"/>
              <a:t>tính</a:t>
            </a:r>
            <a:r>
              <a:rPr lang="en-US" sz="2400" dirty="0"/>
              <a:t> </a:t>
            </a:r>
            <a:r>
              <a:rPr lang="en-US" sz="2400" dirty="0" err="1"/>
              <a:t>năng</a:t>
            </a:r>
            <a:r>
              <a:rPr lang="en-US" sz="2400" dirty="0"/>
              <a:t> </a:t>
            </a:r>
            <a:r>
              <a:rPr lang="en-US" sz="2400" dirty="0" err="1"/>
              <a:t>của</a:t>
            </a:r>
            <a:r>
              <a:rPr lang="en-US" sz="2400" dirty="0"/>
              <a:t> MySQL</a:t>
            </a:r>
            <a:endParaRPr lang="vi-VN" sz="2400" dirty="0"/>
          </a:p>
        </p:txBody>
      </p:sp>
      <p:sp>
        <p:nvSpPr>
          <p:cNvPr id="6" name="Content Placeholder 2">
            <a:extLst>
              <a:ext uri="{FF2B5EF4-FFF2-40B4-BE49-F238E27FC236}">
                <a16:creationId xmlns:a16="http://schemas.microsoft.com/office/drawing/2014/main" id="{AF9C8C37-8429-4AF0-8ACB-2F0506996891}"/>
              </a:ext>
            </a:extLst>
          </p:cNvPr>
          <p:cNvSpPr txBox="1">
            <a:spLocks/>
          </p:cNvSpPr>
          <p:nvPr/>
        </p:nvSpPr>
        <p:spPr>
          <a:xfrm>
            <a:off x="1054584" y="2082331"/>
            <a:ext cx="10082831" cy="3878202"/>
          </a:xfrm>
          <a:prstGeom prst="rect">
            <a:avLst/>
          </a:prstGeom>
        </p:spPr>
        <p:txBody>
          <a:bodyPr vert="horz" lIns="91440" tIns="45720" rIns="91440" bIns="45720" rtlCol="0">
            <a:norm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000" dirty="0"/>
              <a:t>Function </a:t>
            </a:r>
            <a:r>
              <a:rPr lang="en-US" sz="2000" dirty="0" err="1"/>
              <a:t>kiểm</a:t>
            </a:r>
            <a:r>
              <a:rPr lang="en-US" sz="2000" dirty="0"/>
              <a:t> </a:t>
            </a:r>
            <a:r>
              <a:rPr lang="en-US" sz="2000" dirty="0" err="1"/>
              <a:t>tra</a:t>
            </a:r>
            <a:r>
              <a:rPr lang="en-US" sz="2000" dirty="0"/>
              <a:t> </a:t>
            </a:r>
            <a:r>
              <a:rPr lang="en-US" sz="2000" dirty="0" err="1"/>
              <a:t>hợp</a:t>
            </a:r>
            <a:r>
              <a:rPr lang="en-US" sz="2000" dirty="0"/>
              <a:t> </a:t>
            </a:r>
            <a:r>
              <a:rPr lang="en-US" sz="2000" dirty="0" err="1"/>
              <a:t>đồng</a:t>
            </a:r>
            <a:r>
              <a:rPr lang="en-US" sz="2000" dirty="0"/>
              <a:t> </a:t>
            </a:r>
            <a:r>
              <a:rPr lang="en-US" sz="2000" dirty="0" err="1"/>
              <a:t>quá</a:t>
            </a:r>
            <a:r>
              <a:rPr lang="en-US" sz="2000" dirty="0"/>
              <a:t> </a:t>
            </a:r>
            <a:r>
              <a:rPr lang="en-US" sz="2000" dirty="0" err="1"/>
              <a:t>hạn</a:t>
            </a:r>
            <a:endParaRPr lang="en-US" sz="2000" dirty="0"/>
          </a:p>
          <a:p>
            <a:r>
              <a:rPr lang="en-US" sz="2000" dirty="0"/>
              <a:t>     </a:t>
            </a:r>
            <a:r>
              <a:rPr lang="en-US" sz="2000" dirty="0" err="1"/>
              <a:t>Kiểm</a:t>
            </a:r>
            <a:r>
              <a:rPr lang="en-US" sz="2000" dirty="0"/>
              <a:t> </a:t>
            </a:r>
            <a:r>
              <a:rPr lang="en-US" sz="2000" dirty="0" err="1"/>
              <a:t>tra</a:t>
            </a:r>
            <a:r>
              <a:rPr lang="en-US" sz="2000" dirty="0"/>
              <a:t> </a:t>
            </a:r>
            <a:r>
              <a:rPr lang="en-US" sz="2000" dirty="0" err="1"/>
              <a:t>xem</a:t>
            </a:r>
            <a:r>
              <a:rPr lang="en-US" sz="2000" dirty="0"/>
              <a:t> </a:t>
            </a:r>
            <a:r>
              <a:rPr lang="en-US" sz="2000" dirty="0" err="1"/>
              <a:t>sinh</a:t>
            </a:r>
            <a:r>
              <a:rPr lang="en-US" sz="2000" dirty="0"/>
              <a:t> </a:t>
            </a:r>
            <a:r>
              <a:rPr lang="en-US" sz="2000" dirty="0" err="1"/>
              <a:t>viên</a:t>
            </a:r>
            <a:r>
              <a:rPr lang="en-US" sz="2000" dirty="0"/>
              <a:t> </a:t>
            </a:r>
            <a:r>
              <a:rPr lang="en-US" sz="2000" dirty="0" err="1"/>
              <a:t>còn</a:t>
            </a:r>
            <a:r>
              <a:rPr lang="en-US" sz="2000" dirty="0"/>
              <a:t> </a:t>
            </a:r>
            <a:r>
              <a:rPr lang="en-US" sz="2000" dirty="0" err="1"/>
              <a:t>hợp</a:t>
            </a:r>
            <a:r>
              <a:rPr lang="en-US" sz="2000" dirty="0"/>
              <a:t> </a:t>
            </a:r>
            <a:r>
              <a:rPr lang="en-US" sz="2000" dirty="0" err="1"/>
              <a:t>đồng</a:t>
            </a:r>
            <a:r>
              <a:rPr lang="en-US" sz="2000" dirty="0"/>
              <a:t> </a:t>
            </a:r>
            <a:r>
              <a:rPr lang="en-US" sz="2000" dirty="0" err="1"/>
              <a:t>hợp</a:t>
            </a:r>
            <a:r>
              <a:rPr lang="en-US" sz="2000" dirty="0"/>
              <a:t> </a:t>
            </a:r>
            <a:r>
              <a:rPr lang="en-US" sz="2000" dirty="0" err="1"/>
              <a:t>lệ</a:t>
            </a:r>
            <a:r>
              <a:rPr lang="en-US" sz="2000" dirty="0"/>
              <a:t> hay </a:t>
            </a:r>
            <a:r>
              <a:rPr lang="en-US" sz="2000" dirty="0" err="1"/>
              <a:t>không</a:t>
            </a:r>
            <a:r>
              <a:rPr lang="en-US" sz="2000" dirty="0"/>
              <a:t> → </a:t>
            </a:r>
            <a:r>
              <a:rPr lang="en-US" sz="2000" dirty="0" err="1"/>
              <a:t>trả</a:t>
            </a:r>
            <a:r>
              <a:rPr lang="en-US" sz="2000" dirty="0"/>
              <a:t> </a:t>
            </a:r>
            <a:r>
              <a:rPr lang="en-US" sz="2000" dirty="0" err="1"/>
              <a:t>về</a:t>
            </a:r>
            <a:r>
              <a:rPr lang="en-US" sz="2000" dirty="0"/>
              <a:t> 1 </a:t>
            </a:r>
            <a:r>
              <a:rPr lang="en-US" sz="2000" dirty="0" err="1"/>
              <a:t>hoặc</a:t>
            </a:r>
            <a:r>
              <a:rPr lang="en-US" sz="2000" dirty="0"/>
              <a:t> 0.</a:t>
            </a:r>
          </a:p>
          <a:p>
            <a:pPr marL="342900" indent="-342900">
              <a:buFont typeface="Wingdings" panose="05000000000000000000" pitchFamily="2" charset="2"/>
              <a:buChar char="Ø"/>
            </a:pPr>
            <a:r>
              <a:rPr lang="vi-VN" sz="2000" dirty="0"/>
              <a:t>Function tính tổng tiền hóa đơn theo tháng</a:t>
            </a:r>
            <a:endParaRPr lang="en-US" sz="2000" dirty="0"/>
          </a:p>
          <a:p>
            <a:r>
              <a:rPr lang="en-US" sz="2000" dirty="0"/>
              <a:t>     </a:t>
            </a:r>
            <a:r>
              <a:rPr lang="en-US" sz="2000" dirty="0" err="1"/>
              <a:t>Tính</a:t>
            </a:r>
            <a:r>
              <a:rPr lang="en-US" sz="2000" dirty="0"/>
              <a:t> </a:t>
            </a:r>
            <a:r>
              <a:rPr lang="en-US" sz="2000" dirty="0" err="1"/>
              <a:t>tổng</a:t>
            </a:r>
            <a:r>
              <a:rPr lang="en-US" sz="2000" dirty="0"/>
              <a:t> </a:t>
            </a:r>
            <a:r>
              <a:rPr lang="en-US" sz="2000" dirty="0" err="1"/>
              <a:t>số</a:t>
            </a:r>
            <a:r>
              <a:rPr lang="en-US" sz="2000" dirty="0"/>
              <a:t> </a:t>
            </a:r>
            <a:r>
              <a:rPr lang="en-US" sz="2000" dirty="0" err="1"/>
              <a:t>tiền</a:t>
            </a:r>
            <a:r>
              <a:rPr lang="en-US" sz="2000" dirty="0"/>
              <a:t> </a:t>
            </a:r>
            <a:r>
              <a:rPr lang="en-US" sz="2000" dirty="0" err="1"/>
              <a:t>phải</a:t>
            </a:r>
            <a:r>
              <a:rPr lang="en-US" sz="2000" dirty="0"/>
              <a:t> </a:t>
            </a:r>
            <a:r>
              <a:rPr lang="en-US" sz="2000" dirty="0" err="1"/>
              <a:t>thanh</a:t>
            </a:r>
            <a:r>
              <a:rPr lang="en-US" sz="2000" dirty="0"/>
              <a:t> </a:t>
            </a:r>
            <a:r>
              <a:rPr lang="en-US" sz="2000" dirty="0" err="1"/>
              <a:t>toán</a:t>
            </a:r>
            <a:r>
              <a:rPr lang="en-US" sz="2000" dirty="0"/>
              <a:t>: </a:t>
            </a:r>
            <a:r>
              <a:rPr lang="en-US" sz="2000" dirty="0" err="1"/>
              <a:t>tiền</a:t>
            </a:r>
            <a:r>
              <a:rPr lang="en-US" sz="2000" dirty="0"/>
              <a:t> </a:t>
            </a:r>
            <a:r>
              <a:rPr lang="en-US" sz="2000" dirty="0" err="1"/>
              <a:t>phòng</a:t>
            </a:r>
            <a:r>
              <a:rPr lang="en-US" sz="2000" dirty="0"/>
              <a:t> + </a:t>
            </a:r>
            <a:r>
              <a:rPr lang="en-US" sz="2000" dirty="0" err="1"/>
              <a:t>tiền</a:t>
            </a:r>
            <a:r>
              <a:rPr lang="en-US" sz="2000" dirty="0"/>
              <a:t> </a:t>
            </a:r>
            <a:r>
              <a:rPr lang="en-US" sz="2000" dirty="0" err="1"/>
              <a:t>dịch</a:t>
            </a:r>
            <a:r>
              <a:rPr lang="en-US" sz="2000" dirty="0"/>
              <a:t> </a:t>
            </a:r>
            <a:r>
              <a:rPr lang="en-US" sz="2000" dirty="0" err="1"/>
              <a:t>vụ</a:t>
            </a:r>
            <a:r>
              <a:rPr lang="en-US" sz="2000" dirty="0"/>
              <a:t> </a:t>
            </a:r>
            <a:r>
              <a:rPr lang="en-US" sz="2000" dirty="0" err="1"/>
              <a:t>trong</a:t>
            </a:r>
            <a:r>
              <a:rPr lang="en-US" sz="2000" dirty="0"/>
              <a:t> </a:t>
            </a:r>
            <a:r>
              <a:rPr lang="en-US" sz="2000" dirty="0" err="1"/>
              <a:t>tháng</a:t>
            </a:r>
            <a:r>
              <a:rPr lang="en-US" sz="2000" dirty="0"/>
              <a:t>.</a:t>
            </a:r>
          </a:p>
          <a:p>
            <a:endParaRPr lang="en-US" dirty="0"/>
          </a:p>
        </p:txBody>
      </p:sp>
    </p:spTree>
    <p:extLst>
      <p:ext uri="{BB962C8B-B14F-4D97-AF65-F5344CB8AC3E}">
        <p14:creationId xmlns:p14="http://schemas.microsoft.com/office/powerpoint/2010/main" val="2004821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a:xfrm>
            <a:off x="838200" y="194338"/>
            <a:ext cx="10515600" cy="1325563"/>
          </a:xfrm>
        </p:spPr>
        <p:txBody>
          <a:bodyPr/>
          <a:lstStyle/>
          <a:p>
            <a:r>
              <a:rPr lang="vi-VN" dirty="0"/>
              <a:t>Cơ sở dữ liệu</a:t>
            </a:r>
            <a:endParaRPr lang="en-US" dirty="0"/>
          </a:p>
        </p:txBody>
      </p:sp>
      <p:sp>
        <p:nvSpPr>
          <p:cNvPr id="5" name="Title 3">
            <a:extLst>
              <a:ext uri="{FF2B5EF4-FFF2-40B4-BE49-F238E27FC236}">
                <a16:creationId xmlns:a16="http://schemas.microsoft.com/office/drawing/2014/main" id="{2E6DB0E7-6CB1-4538-9577-0A609A44432A}"/>
              </a:ext>
            </a:extLst>
          </p:cNvPr>
          <p:cNvSpPr txBox="1">
            <a:spLocks/>
          </p:cNvSpPr>
          <p:nvPr/>
        </p:nvSpPr>
        <p:spPr>
          <a:xfrm>
            <a:off x="838200" y="1290304"/>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2400" dirty="0" err="1"/>
              <a:t>Các</a:t>
            </a:r>
            <a:r>
              <a:rPr lang="en-US" sz="2400" dirty="0"/>
              <a:t> </a:t>
            </a:r>
            <a:r>
              <a:rPr lang="en-US" sz="2400" dirty="0" err="1"/>
              <a:t>tính</a:t>
            </a:r>
            <a:r>
              <a:rPr lang="en-US" sz="2400" dirty="0"/>
              <a:t> </a:t>
            </a:r>
            <a:r>
              <a:rPr lang="en-US" sz="2400" dirty="0" err="1"/>
              <a:t>năng</a:t>
            </a:r>
            <a:r>
              <a:rPr lang="en-US" sz="2400" dirty="0"/>
              <a:t> </a:t>
            </a:r>
            <a:r>
              <a:rPr lang="en-US" sz="2400" dirty="0" err="1"/>
              <a:t>của</a:t>
            </a:r>
            <a:r>
              <a:rPr lang="en-US" sz="2400" dirty="0"/>
              <a:t> MySQL</a:t>
            </a:r>
            <a:endParaRPr lang="vi-VN" sz="2400" dirty="0"/>
          </a:p>
        </p:txBody>
      </p:sp>
      <p:sp>
        <p:nvSpPr>
          <p:cNvPr id="6" name="Content Placeholder 2">
            <a:extLst>
              <a:ext uri="{FF2B5EF4-FFF2-40B4-BE49-F238E27FC236}">
                <a16:creationId xmlns:a16="http://schemas.microsoft.com/office/drawing/2014/main" id="{AF9C8C37-8429-4AF0-8ACB-2F0506996891}"/>
              </a:ext>
            </a:extLst>
          </p:cNvPr>
          <p:cNvSpPr txBox="1">
            <a:spLocks/>
          </p:cNvSpPr>
          <p:nvPr/>
        </p:nvSpPr>
        <p:spPr>
          <a:xfrm>
            <a:off x="1054584" y="2082331"/>
            <a:ext cx="10082831" cy="3878202"/>
          </a:xfrm>
          <a:prstGeom prst="rect">
            <a:avLst/>
          </a:prstGeom>
        </p:spPr>
        <p:txBody>
          <a:bodyPr vert="horz" lIns="91440" tIns="45720" rIns="91440" bIns="45720" rtlCol="0">
            <a:norm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000" dirty="0"/>
              <a:t>Procedure </a:t>
            </a:r>
            <a:r>
              <a:rPr lang="en-US" sz="2000" dirty="0" err="1"/>
              <a:t>báo</a:t>
            </a:r>
            <a:r>
              <a:rPr lang="en-US" sz="2000" dirty="0"/>
              <a:t> </a:t>
            </a:r>
            <a:r>
              <a:rPr lang="en-US" sz="2000" dirty="0" err="1"/>
              <a:t>cáo</a:t>
            </a:r>
            <a:r>
              <a:rPr lang="en-US" sz="2000" dirty="0"/>
              <a:t> </a:t>
            </a:r>
            <a:r>
              <a:rPr lang="en-US" sz="2000" dirty="0" err="1"/>
              <a:t>doanh</a:t>
            </a:r>
            <a:r>
              <a:rPr lang="en-US" sz="2000" dirty="0"/>
              <a:t> </a:t>
            </a:r>
            <a:r>
              <a:rPr lang="en-US" sz="2000" dirty="0" err="1"/>
              <a:t>thu</a:t>
            </a:r>
            <a:r>
              <a:rPr lang="en-US" sz="2000" dirty="0"/>
              <a:t> </a:t>
            </a:r>
            <a:r>
              <a:rPr lang="en-US" sz="2000" dirty="0" err="1"/>
              <a:t>tháng</a:t>
            </a:r>
            <a:endParaRPr lang="en-US" sz="2000" dirty="0"/>
          </a:p>
          <a:p>
            <a:r>
              <a:rPr lang="en-US" sz="2000" dirty="0"/>
              <a:t>       </a:t>
            </a:r>
            <a:r>
              <a:rPr lang="vi-VN" sz="2000" dirty="0"/>
              <a:t>Thống kê:</a:t>
            </a:r>
          </a:p>
          <a:p>
            <a:pPr lvl="4">
              <a:buFont typeface="Arial" panose="020B0604020202020204" pitchFamily="34" charset="0"/>
              <a:buChar char="•"/>
            </a:pPr>
            <a:r>
              <a:rPr lang="vi-VN" sz="2000" dirty="0"/>
              <a:t>Tổng tiền đã thanh toán</a:t>
            </a:r>
          </a:p>
          <a:p>
            <a:pPr lvl="4">
              <a:buFont typeface="Arial" panose="020B0604020202020204" pitchFamily="34" charset="0"/>
              <a:buChar char="•"/>
            </a:pPr>
            <a:r>
              <a:rPr lang="vi-VN" sz="2000" dirty="0"/>
              <a:t>Tổng tiền chưa thanh toán</a:t>
            </a:r>
          </a:p>
          <a:p>
            <a:pPr lvl="4">
              <a:buFont typeface="Arial" panose="020B0604020202020204" pitchFamily="34" charset="0"/>
              <a:buChar char="•"/>
            </a:pPr>
            <a:r>
              <a:rPr lang="vi-VN" sz="2000" dirty="0"/>
              <a:t>Số lượng hóa đơn trong tháng</a:t>
            </a:r>
            <a:endParaRPr lang="en-US" sz="2000" dirty="0"/>
          </a:p>
          <a:p>
            <a:pPr lvl="4"/>
            <a:endParaRPr lang="vi-VN" sz="2000" dirty="0"/>
          </a:p>
          <a:p>
            <a:pPr marL="342900" indent="-342900">
              <a:buFont typeface="Wingdings" panose="05000000000000000000" pitchFamily="2" charset="2"/>
              <a:buChar char="Ø"/>
            </a:pPr>
            <a:r>
              <a:rPr lang="en-US" sz="2000" dirty="0"/>
              <a:t>Procedure </a:t>
            </a:r>
            <a:r>
              <a:rPr lang="en-US" sz="2000" dirty="0" err="1"/>
              <a:t>danh</a:t>
            </a:r>
            <a:r>
              <a:rPr lang="en-US" sz="2000" dirty="0"/>
              <a:t> </a:t>
            </a:r>
            <a:r>
              <a:rPr lang="en-US" sz="2000" dirty="0" err="1"/>
              <a:t>sách</a:t>
            </a:r>
            <a:r>
              <a:rPr lang="en-US" sz="2000" dirty="0"/>
              <a:t> </a:t>
            </a:r>
            <a:r>
              <a:rPr lang="en-US" sz="2000" dirty="0" err="1"/>
              <a:t>sinh</a:t>
            </a:r>
            <a:r>
              <a:rPr lang="en-US" sz="2000" dirty="0"/>
              <a:t> </a:t>
            </a:r>
            <a:r>
              <a:rPr lang="en-US" sz="2000" dirty="0" err="1"/>
              <a:t>viên</a:t>
            </a:r>
            <a:r>
              <a:rPr lang="en-US" sz="2000" dirty="0"/>
              <a:t> </a:t>
            </a:r>
            <a:r>
              <a:rPr lang="en-US" sz="2000" dirty="0" err="1"/>
              <a:t>theo</a:t>
            </a:r>
            <a:r>
              <a:rPr lang="en-US" sz="2000" dirty="0"/>
              <a:t> </a:t>
            </a:r>
            <a:r>
              <a:rPr lang="en-US" sz="2000" dirty="0" err="1"/>
              <a:t>phòng</a:t>
            </a:r>
            <a:endParaRPr lang="en-US" sz="2000" dirty="0"/>
          </a:p>
          <a:p>
            <a:r>
              <a:rPr lang="en-US" sz="2000" dirty="0"/>
              <a:t>       </a:t>
            </a:r>
            <a:r>
              <a:rPr lang="en-US" sz="2000" dirty="0" err="1"/>
              <a:t>Lấy</a:t>
            </a:r>
            <a:r>
              <a:rPr lang="en-US" sz="2000" dirty="0"/>
              <a:t> </a:t>
            </a:r>
            <a:r>
              <a:rPr lang="en-US" sz="2000" dirty="0" err="1"/>
              <a:t>danh</a:t>
            </a:r>
            <a:r>
              <a:rPr lang="en-US" sz="2000" dirty="0"/>
              <a:t> </a:t>
            </a:r>
            <a:r>
              <a:rPr lang="en-US" sz="2000" dirty="0" err="1"/>
              <a:t>sách</a:t>
            </a:r>
            <a:r>
              <a:rPr lang="en-US" sz="2000" dirty="0"/>
              <a:t> </a:t>
            </a:r>
            <a:r>
              <a:rPr lang="en-US" sz="2000" dirty="0" err="1"/>
              <a:t>sinh</a:t>
            </a:r>
            <a:r>
              <a:rPr lang="en-US" sz="2000" dirty="0"/>
              <a:t> </a:t>
            </a:r>
            <a:r>
              <a:rPr lang="en-US" sz="2000" dirty="0" err="1"/>
              <a:t>viên</a:t>
            </a:r>
            <a:r>
              <a:rPr lang="en-US" sz="2000" dirty="0"/>
              <a:t> </a:t>
            </a:r>
            <a:r>
              <a:rPr lang="en-US" sz="2000" dirty="0" err="1"/>
              <a:t>đang</a:t>
            </a:r>
            <a:r>
              <a:rPr lang="en-US" sz="2000" dirty="0"/>
              <a:t> </a:t>
            </a:r>
            <a:r>
              <a:rPr lang="en-US" sz="2000" dirty="0" err="1"/>
              <a:t>thuê</a:t>
            </a:r>
            <a:r>
              <a:rPr lang="en-US" sz="2000" dirty="0"/>
              <a:t> </a:t>
            </a:r>
            <a:r>
              <a:rPr lang="en-US" sz="2000" dirty="0" err="1"/>
              <a:t>phòng</a:t>
            </a:r>
            <a:r>
              <a:rPr lang="en-US" sz="2000" dirty="0"/>
              <a:t> </a:t>
            </a:r>
            <a:r>
              <a:rPr lang="en-US" sz="2000" dirty="0" err="1"/>
              <a:t>và</a:t>
            </a:r>
            <a:r>
              <a:rPr lang="en-US" sz="2000" dirty="0"/>
              <a:t> </a:t>
            </a:r>
            <a:r>
              <a:rPr lang="en-US" sz="2000" dirty="0" err="1"/>
              <a:t>hợp</a:t>
            </a:r>
            <a:r>
              <a:rPr lang="en-US" sz="2000" dirty="0"/>
              <a:t> </a:t>
            </a:r>
            <a:r>
              <a:rPr lang="en-US" sz="2000" dirty="0" err="1"/>
              <a:t>đồng</a:t>
            </a:r>
            <a:r>
              <a:rPr lang="en-US" sz="2000" dirty="0"/>
              <a:t> </a:t>
            </a:r>
            <a:r>
              <a:rPr lang="en-US" sz="2000" dirty="0" err="1"/>
              <a:t>còn</a:t>
            </a:r>
            <a:r>
              <a:rPr lang="en-US" sz="2000" dirty="0"/>
              <a:t> </a:t>
            </a:r>
            <a:r>
              <a:rPr lang="en-US" sz="2000" dirty="0" err="1"/>
              <a:t>hạn</a:t>
            </a:r>
            <a:r>
              <a:rPr lang="en-US" sz="2000" dirty="0"/>
              <a:t>.</a:t>
            </a:r>
          </a:p>
        </p:txBody>
      </p:sp>
    </p:spTree>
    <p:extLst>
      <p:ext uri="{BB962C8B-B14F-4D97-AF65-F5344CB8AC3E}">
        <p14:creationId xmlns:p14="http://schemas.microsoft.com/office/powerpoint/2010/main" val="897657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Kết quả thực hiện</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a:xfrm>
            <a:off x="2954866" y="1608667"/>
            <a:ext cx="6282267" cy="2053696"/>
          </a:xfrm>
        </p:spPr>
        <p:txBody>
          <a:bodyPr>
            <a:normAutofit/>
          </a:bodyPr>
          <a:lstStyle/>
          <a:p>
            <a:pPr algn="ctr"/>
            <a:endParaRPr lang="vi-VN" sz="3200" b="1" dirty="0">
              <a:latin typeface="K2D" panose="020B0604020202020204" charset="-34"/>
              <a:cs typeface="K2D" panose="020B0604020202020204" charset="-34"/>
            </a:endParaRPr>
          </a:p>
          <a:p>
            <a:pPr algn="ctr"/>
            <a:endParaRPr lang="vi-VN" sz="3200" b="1" dirty="0">
              <a:latin typeface="K2D" panose="020B0604020202020204" charset="-34"/>
              <a:cs typeface="K2D" panose="020B0604020202020204" charset="-34"/>
            </a:endParaRPr>
          </a:p>
          <a:p>
            <a:pPr algn="ctr"/>
            <a:r>
              <a:rPr lang="vi-VN" sz="4000" b="1" dirty="0">
                <a:latin typeface="K2D" panose="020B0604020202020204" charset="-34"/>
                <a:cs typeface="K2D" panose="020B0604020202020204" charset="-34"/>
              </a:rPr>
              <a:t>Demo hệ thống trực tiếp</a:t>
            </a:r>
            <a:endParaRPr lang="en-US" sz="4000" b="1" dirty="0">
              <a:latin typeface="K2D" panose="020B0604020202020204" charset="-34"/>
              <a:cs typeface="K2D" panose="020B0604020202020204" charset="-34"/>
            </a:endParaRPr>
          </a:p>
        </p:txBody>
      </p:sp>
    </p:spTree>
    <p:extLst>
      <p:ext uri="{BB962C8B-B14F-4D97-AF65-F5344CB8AC3E}">
        <p14:creationId xmlns:p14="http://schemas.microsoft.com/office/powerpoint/2010/main" val="333980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981F-8DDB-4942-9095-1A301A93096A}"/>
              </a:ext>
            </a:extLst>
          </p:cNvPr>
          <p:cNvSpPr>
            <a:spLocks noGrp="1"/>
          </p:cNvSpPr>
          <p:nvPr>
            <p:ph type="ctrTitle"/>
          </p:nvPr>
        </p:nvSpPr>
        <p:spPr>
          <a:xfrm>
            <a:off x="1453955" y="2393749"/>
            <a:ext cx="10029565" cy="1655762"/>
          </a:xfrm>
        </p:spPr>
        <p:txBody>
          <a:bodyPr/>
          <a:lstStyle/>
          <a:p>
            <a:pPr algn="ctr"/>
            <a:r>
              <a:rPr lang="en-US" dirty="0"/>
              <a:t>CÁM ƠN</a:t>
            </a:r>
            <a:r>
              <a:rPr lang="vi-VN" dirty="0"/>
              <a:t> CÔ VÀ CÁC BẠN ĐÃ LẮNG NGHE!</a:t>
            </a:r>
            <a:endParaRPr lang="en-US" dirty="0"/>
          </a:p>
        </p:txBody>
      </p:sp>
    </p:spTree>
    <p:extLst>
      <p:ext uri="{BB962C8B-B14F-4D97-AF65-F5344CB8AC3E}">
        <p14:creationId xmlns:p14="http://schemas.microsoft.com/office/powerpoint/2010/main" val="13164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AF811A-07EE-4EDF-91FE-7D26BF56301B}"/>
              </a:ext>
            </a:extLst>
          </p:cNvPr>
          <p:cNvSpPr txBox="1">
            <a:spLocks/>
          </p:cNvSpPr>
          <p:nvPr/>
        </p:nvSpPr>
        <p:spPr>
          <a:xfrm>
            <a:off x="1013436" y="452699"/>
            <a:ext cx="10029565" cy="7964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a:t>Thành viên và công việc: </a:t>
            </a:r>
          </a:p>
        </p:txBody>
      </p:sp>
      <p:sp>
        <p:nvSpPr>
          <p:cNvPr id="5" name="Subtitle 2">
            <a:extLst>
              <a:ext uri="{FF2B5EF4-FFF2-40B4-BE49-F238E27FC236}">
                <a16:creationId xmlns:a16="http://schemas.microsoft.com/office/drawing/2014/main" id="{6F5CD939-E4C2-4323-A924-0DA970C6929B}"/>
              </a:ext>
            </a:extLst>
          </p:cNvPr>
          <p:cNvSpPr txBox="1">
            <a:spLocks/>
          </p:cNvSpPr>
          <p:nvPr/>
        </p:nvSpPr>
        <p:spPr>
          <a:xfrm>
            <a:off x="915164" y="1249190"/>
            <a:ext cx="10226107" cy="4206713"/>
          </a:xfrm>
          <a:prstGeom prst="rect">
            <a:avLst/>
          </a:prstGeom>
        </p:spPr>
        <p:txBody>
          <a:bodyPr vert="horz" lIns="91440" tIns="45720" rIns="91440" bIns="45720" rtlCol="0">
            <a:norm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err="1">
                <a:solidFill>
                  <a:srgbClr val="00AFEF"/>
                </a:solidFill>
              </a:rPr>
              <a:t>Trương</a:t>
            </a:r>
            <a:r>
              <a:rPr lang="en-US" dirty="0">
                <a:solidFill>
                  <a:srgbClr val="00AFEF"/>
                </a:solidFill>
              </a:rPr>
              <a:t> </a:t>
            </a:r>
            <a:r>
              <a:rPr lang="en-US" dirty="0" err="1">
                <a:solidFill>
                  <a:srgbClr val="00AFEF"/>
                </a:solidFill>
              </a:rPr>
              <a:t>Nguyễn</a:t>
            </a:r>
            <a:r>
              <a:rPr lang="en-US" dirty="0">
                <a:solidFill>
                  <a:srgbClr val="00AFEF"/>
                </a:solidFill>
              </a:rPr>
              <a:t> </a:t>
            </a:r>
            <a:r>
              <a:rPr lang="en-US" dirty="0" err="1">
                <a:solidFill>
                  <a:srgbClr val="00AFEF"/>
                </a:solidFill>
              </a:rPr>
              <a:t>Thế</a:t>
            </a:r>
            <a:r>
              <a:rPr lang="en-US" dirty="0">
                <a:solidFill>
                  <a:srgbClr val="00AFEF"/>
                </a:solidFill>
              </a:rPr>
              <a:t> </a:t>
            </a:r>
            <a:r>
              <a:rPr lang="en-US" dirty="0" err="1">
                <a:solidFill>
                  <a:srgbClr val="00AFEF"/>
                </a:solidFill>
              </a:rPr>
              <a:t>Bảo</a:t>
            </a:r>
            <a:endParaRPr lang="en-US" dirty="0">
              <a:solidFill>
                <a:srgbClr val="00AFEF"/>
              </a:solidFill>
            </a:endParaRPr>
          </a:p>
          <a:p>
            <a:r>
              <a:rPr lang="en-US" dirty="0">
                <a:solidFill>
                  <a:srgbClr val="00AFEF"/>
                </a:solidFill>
              </a:rPr>
              <a:t>     - </a:t>
            </a:r>
            <a:r>
              <a:rPr lang="en-US" dirty="0" err="1">
                <a:solidFill>
                  <a:srgbClr val="00AFEF"/>
                </a:solidFill>
              </a:rPr>
              <a:t>Quản</a:t>
            </a:r>
            <a:r>
              <a:rPr lang="en-US" dirty="0">
                <a:solidFill>
                  <a:srgbClr val="00AFEF"/>
                </a:solidFill>
              </a:rPr>
              <a:t> </a:t>
            </a:r>
            <a:r>
              <a:rPr lang="en-US" dirty="0" err="1">
                <a:solidFill>
                  <a:srgbClr val="00AFEF"/>
                </a:solidFill>
              </a:rPr>
              <a:t>lí</a:t>
            </a:r>
            <a:r>
              <a:rPr lang="en-US" dirty="0">
                <a:solidFill>
                  <a:srgbClr val="00AFEF"/>
                </a:solidFill>
              </a:rPr>
              <a:t> </a:t>
            </a:r>
            <a:r>
              <a:rPr lang="en-US" dirty="0" err="1">
                <a:solidFill>
                  <a:srgbClr val="00AFEF"/>
                </a:solidFill>
              </a:rPr>
              <a:t>hóa</a:t>
            </a:r>
            <a:r>
              <a:rPr lang="en-US" dirty="0">
                <a:solidFill>
                  <a:srgbClr val="00AFEF"/>
                </a:solidFill>
              </a:rPr>
              <a:t> </a:t>
            </a:r>
            <a:r>
              <a:rPr lang="en-US" dirty="0" err="1">
                <a:solidFill>
                  <a:srgbClr val="00AFEF"/>
                </a:solidFill>
              </a:rPr>
              <a:t>đơn</a:t>
            </a:r>
            <a:endParaRPr lang="en-US" dirty="0">
              <a:solidFill>
                <a:srgbClr val="00AFEF"/>
              </a:solidFill>
            </a:endParaRPr>
          </a:p>
          <a:p>
            <a:r>
              <a:rPr lang="en-US" dirty="0">
                <a:solidFill>
                  <a:srgbClr val="00AFEF"/>
                </a:solidFill>
              </a:rPr>
              <a:t>     - </a:t>
            </a:r>
            <a:r>
              <a:rPr lang="en-US" dirty="0" err="1">
                <a:solidFill>
                  <a:srgbClr val="00AFEF"/>
                </a:solidFill>
              </a:rPr>
              <a:t>Quản</a:t>
            </a:r>
            <a:r>
              <a:rPr lang="en-US" dirty="0">
                <a:solidFill>
                  <a:srgbClr val="00AFEF"/>
                </a:solidFill>
              </a:rPr>
              <a:t> </a:t>
            </a:r>
            <a:r>
              <a:rPr lang="en-US" dirty="0" err="1">
                <a:solidFill>
                  <a:srgbClr val="00AFEF"/>
                </a:solidFill>
              </a:rPr>
              <a:t>lí</a:t>
            </a:r>
            <a:r>
              <a:rPr lang="en-US" dirty="0">
                <a:solidFill>
                  <a:srgbClr val="00AFEF"/>
                </a:solidFill>
              </a:rPr>
              <a:t> </a:t>
            </a:r>
            <a:r>
              <a:rPr lang="en-US" dirty="0" err="1">
                <a:solidFill>
                  <a:srgbClr val="00AFEF"/>
                </a:solidFill>
              </a:rPr>
              <a:t>hợp</a:t>
            </a:r>
            <a:r>
              <a:rPr lang="en-US" dirty="0">
                <a:solidFill>
                  <a:srgbClr val="00AFEF"/>
                </a:solidFill>
              </a:rPr>
              <a:t> </a:t>
            </a:r>
            <a:r>
              <a:rPr lang="en-US" dirty="0" err="1">
                <a:solidFill>
                  <a:srgbClr val="00AFEF"/>
                </a:solidFill>
              </a:rPr>
              <a:t>đồng</a:t>
            </a:r>
            <a:endParaRPr lang="en-US" dirty="0">
              <a:solidFill>
                <a:srgbClr val="00AFEF"/>
              </a:solidFill>
            </a:endParaRPr>
          </a:p>
          <a:p>
            <a:r>
              <a:rPr lang="en-US" dirty="0">
                <a:solidFill>
                  <a:srgbClr val="00AFEF"/>
                </a:solidFill>
              </a:rPr>
              <a:t>     - </a:t>
            </a:r>
            <a:r>
              <a:rPr lang="en-US" dirty="0" err="1">
                <a:solidFill>
                  <a:srgbClr val="00AFEF"/>
                </a:solidFill>
              </a:rPr>
              <a:t>Quản</a:t>
            </a:r>
            <a:r>
              <a:rPr lang="en-US" dirty="0">
                <a:solidFill>
                  <a:srgbClr val="00AFEF"/>
                </a:solidFill>
              </a:rPr>
              <a:t> </a:t>
            </a:r>
            <a:r>
              <a:rPr lang="en-US" dirty="0" err="1">
                <a:solidFill>
                  <a:srgbClr val="00AFEF"/>
                </a:solidFill>
              </a:rPr>
              <a:t>lí</a:t>
            </a:r>
            <a:r>
              <a:rPr lang="en-US" dirty="0">
                <a:solidFill>
                  <a:srgbClr val="00AFEF"/>
                </a:solidFill>
              </a:rPr>
              <a:t> </a:t>
            </a:r>
            <a:r>
              <a:rPr lang="en-US" dirty="0" err="1">
                <a:solidFill>
                  <a:srgbClr val="00AFEF"/>
                </a:solidFill>
              </a:rPr>
              <a:t>dịch</a:t>
            </a:r>
            <a:r>
              <a:rPr lang="en-US" dirty="0">
                <a:solidFill>
                  <a:srgbClr val="00AFEF"/>
                </a:solidFill>
              </a:rPr>
              <a:t> </a:t>
            </a:r>
            <a:r>
              <a:rPr lang="en-US" dirty="0" err="1">
                <a:solidFill>
                  <a:srgbClr val="00AFEF"/>
                </a:solidFill>
              </a:rPr>
              <a:t>vụ</a:t>
            </a:r>
            <a:endParaRPr lang="en-US" dirty="0">
              <a:solidFill>
                <a:srgbClr val="00AFEF"/>
              </a:solidFill>
            </a:endParaRPr>
          </a:p>
          <a:p>
            <a:r>
              <a:rPr lang="en-US" dirty="0">
                <a:solidFill>
                  <a:srgbClr val="00AFEF"/>
                </a:solidFill>
              </a:rPr>
              <a:t>     - </a:t>
            </a:r>
            <a:r>
              <a:rPr lang="en-US" dirty="0" err="1">
                <a:solidFill>
                  <a:srgbClr val="00AFEF"/>
                </a:solidFill>
              </a:rPr>
              <a:t>Quản</a:t>
            </a:r>
            <a:r>
              <a:rPr lang="en-US" dirty="0">
                <a:solidFill>
                  <a:srgbClr val="00AFEF"/>
                </a:solidFill>
              </a:rPr>
              <a:t> </a:t>
            </a:r>
            <a:r>
              <a:rPr lang="en-US" dirty="0" err="1">
                <a:solidFill>
                  <a:srgbClr val="00AFEF"/>
                </a:solidFill>
              </a:rPr>
              <a:t>lí</a:t>
            </a:r>
            <a:r>
              <a:rPr lang="en-US" dirty="0">
                <a:solidFill>
                  <a:srgbClr val="00AFEF"/>
                </a:solidFill>
              </a:rPr>
              <a:t> </a:t>
            </a:r>
            <a:r>
              <a:rPr lang="en-US" dirty="0" err="1">
                <a:solidFill>
                  <a:srgbClr val="00AFEF"/>
                </a:solidFill>
              </a:rPr>
              <a:t>sử</a:t>
            </a:r>
            <a:r>
              <a:rPr lang="en-US" dirty="0">
                <a:solidFill>
                  <a:srgbClr val="00AFEF"/>
                </a:solidFill>
              </a:rPr>
              <a:t> </a:t>
            </a:r>
            <a:r>
              <a:rPr lang="en-US" dirty="0" err="1">
                <a:solidFill>
                  <a:srgbClr val="00AFEF"/>
                </a:solidFill>
              </a:rPr>
              <a:t>dụng</a:t>
            </a:r>
            <a:r>
              <a:rPr lang="en-US" dirty="0">
                <a:solidFill>
                  <a:srgbClr val="00AFEF"/>
                </a:solidFill>
              </a:rPr>
              <a:t> </a:t>
            </a:r>
            <a:r>
              <a:rPr lang="en-US" dirty="0" err="1">
                <a:solidFill>
                  <a:srgbClr val="00AFEF"/>
                </a:solidFill>
              </a:rPr>
              <a:t>dịch</a:t>
            </a:r>
            <a:r>
              <a:rPr lang="en-US" dirty="0">
                <a:solidFill>
                  <a:srgbClr val="00AFEF"/>
                </a:solidFill>
              </a:rPr>
              <a:t> </a:t>
            </a:r>
            <a:r>
              <a:rPr lang="en-US" dirty="0" err="1">
                <a:solidFill>
                  <a:srgbClr val="00AFEF"/>
                </a:solidFill>
              </a:rPr>
              <a:t>vụ</a:t>
            </a:r>
            <a:endParaRPr lang="en-US" dirty="0">
              <a:solidFill>
                <a:srgbClr val="00AFEF"/>
              </a:solidFill>
            </a:endParaRPr>
          </a:p>
          <a:p>
            <a:r>
              <a:rPr lang="en-US">
                <a:solidFill>
                  <a:srgbClr val="00AFEF"/>
                </a:solidFill>
              </a:rPr>
              <a:t>     </a:t>
            </a:r>
            <a:r>
              <a:rPr lang="en-US" dirty="0">
                <a:solidFill>
                  <a:srgbClr val="00AFEF"/>
                </a:solidFill>
              </a:rPr>
              <a:t>-</a:t>
            </a:r>
            <a:r>
              <a:rPr lang="en-US" dirty="0" err="1">
                <a:solidFill>
                  <a:srgbClr val="00AFEF"/>
                </a:solidFill>
              </a:rPr>
              <a:t>Cơ</a:t>
            </a:r>
            <a:r>
              <a:rPr lang="en-US" dirty="0">
                <a:solidFill>
                  <a:srgbClr val="00AFEF"/>
                </a:solidFill>
              </a:rPr>
              <a:t> </a:t>
            </a:r>
            <a:r>
              <a:rPr lang="en-US" dirty="0" err="1">
                <a:solidFill>
                  <a:srgbClr val="00AFEF"/>
                </a:solidFill>
              </a:rPr>
              <a:t>sở</a:t>
            </a:r>
            <a:r>
              <a:rPr lang="en-US" dirty="0">
                <a:solidFill>
                  <a:srgbClr val="00AFEF"/>
                </a:solidFill>
              </a:rPr>
              <a:t> </a:t>
            </a:r>
            <a:r>
              <a:rPr lang="en-US" dirty="0" err="1">
                <a:solidFill>
                  <a:srgbClr val="00AFEF"/>
                </a:solidFill>
              </a:rPr>
              <a:t>dữ</a:t>
            </a:r>
            <a:r>
              <a:rPr lang="en-US" dirty="0">
                <a:solidFill>
                  <a:srgbClr val="00AFEF"/>
                </a:solidFill>
              </a:rPr>
              <a:t> </a:t>
            </a:r>
            <a:r>
              <a:rPr lang="en-US" dirty="0" err="1">
                <a:solidFill>
                  <a:srgbClr val="00AFEF"/>
                </a:solidFill>
              </a:rPr>
              <a:t>liệu</a:t>
            </a:r>
            <a:endParaRPr lang="en-US" dirty="0">
              <a:solidFill>
                <a:srgbClr val="00AFEF"/>
              </a:solidFill>
            </a:endParaRPr>
          </a:p>
          <a:p>
            <a:endParaRPr lang="en-US" dirty="0">
              <a:solidFill>
                <a:srgbClr val="00AFEF"/>
              </a:solidFill>
            </a:endParaRPr>
          </a:p>
        </p:txBody>
      </p:sp>
    </p:spTree>
    <p:extLst>
      <p:ext uri="{BB962C8B-B14F-4D97-AF65-F5344CB8AC3E}">
        <p14:creationId xmlns:p14="http://schemas.microsoft.com/office/powerpoint/2010/main" val="383927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Sơ lược về project</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p:txBody>
          <a:bodyPr>
            <a:normAutofit/>
          </a:bodyPr>
          <a:lstStyle/>
          <a:p>
            <a:pPr marL="285750" indent="-285750">
              <a:buFont typeface="Wingdings" panose="05000000000000000000" pitchFamily="2" charset="2"/>
              <a:buChar char="Ø"/>
            </a:pPr>
            <a:r>
              <a:rPr lang="vi-VN" dirty="0"/>
              <a:t>Hệ thống quản lý ký túc xá được xây dựng nhằm hỗ trợ việc quản lý toàn diện thông tin sinh viên, phòng ở, thu phí và các nghiệp vụ liên quan một cách thuận tiện và hiệu quả.</a:t>
            </a:r>
          </a:p>
          <a:p>
            <a:pPr marL="285750" indent="-285750">
              <a:buFont typeface="Wingdings" panose="05000000000000000000" pitchFamily="2" charset="2"/>
              <a:buChar char="Ø"/>
            </a:pPr>
            <a:r>
              <a:rPr lang="vi-VN" dirty="0"/>
              <a:t>Hệ thống góp phần chuẩn hóa các bước quản lý, giúp các hoạt động như cập nhật thông tin, phân phòng và thu phí trở nên trật tự, rõ ràng và hiệu quả hơn.</a:t>
            </a:r>
            <a:endParaRPr lang="en-US" dirty="0"/>
          </a:p>
          <a:p>
            <a:pPr marL="285750" indent="-285750">
              <a:buFont typeface="Wingdings" panose="05000000000000000000" pitchFamily="2" charset="2"/>
              <a:buChar char="Ø"/>
            </a:pPr>
            <a:r>
              <a:rPr lang="vi-VN" dirty="0"/>
              <a:t>Hệ thống cho phép quản trị viên dễ dàng theo dõi, cập nhật và xử lý dữ liệu của sinh viên cũng như tình trạng phòng ở.</a:t>
            </a:r>
          </a:p>
          <a:p>
            <a:pPr marL="285750" indent="-285750">
              <a:buFont typeface="Wingdings" panose="05000000000000000000" pitchFamily="2" charset="2"/>
              <a:buChar char="Ø"/>
            </a:pPr>
            <a:endParaRPr lang="vi-VN" dirty="0"/>
          </a:p>
        </p:txBody>
      </p:sp>
    </p:spTree>
    <p:extLst>
      <p:ext uri="{BB962C8B-B14F-4D97-AF65-F5344CB8AC3E}">
        <p14:creationId xmlns:p14="http://schemas.microsoft.com/office/powerpoint/2010/main" val="3726109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a:xfrm>
            <a:off x="838200" y="1386509"/>
            <a:ext cx="10515600" cy="4084981"/>
          </a:xfrm>
        </p:spPr>
        <p:txBody>
          <a:bodyPr>
            <a:normAutofit fontScale="77500" lnSpcReduction="20000"/>
          </a:bodyPr>
          <a:lstStyle/>
          <a:p>
            <a:pPr marL="342900" indent="-342900">
              <a:buFont typeface="Wingdings" panose="05000000000000000000" pitchFamily="2" charset="2"/>
              <a:buChar char="Ø"/>
            </a:pPr>
            <a:r>
              <a:rPr lang="vi-VN" sz="2000" dirty="0"/>
              <a:t>Hệ thống quản lý ký túc xá được xây dựng nhằm tối ưu hóa và chuẩn hóa các hoạt động quản lý, giúp việc theo dõi và xử lý thông tin trở nên dễ dàng và hiệu quả hơn.</a:t>
            </a:r>
            <a:endParaRPr lang="en-US" sz="2000" dirty="0"/>
          </a:p>
          <a:p>
            <a:pPr marL="342900" indent="-342900">
              <a:buFont typeface="Wingdings" panose="05000000000000000000" pitchFamily="2" charset="2"/>
              <a:buChar char="Ø"/>
            </a:pPr>
            <a:r>
              <a:rPr lang="vi-VN" sz="2000" dirty="0"/>
              <a:t>Quản lý các khía cạnh khác nhau, từ quản lý sinh viên, phòng ở, </a:t>
            </a:r>
            <a:r>
              <a:rPr lang="en-US" sz="2000" dirty="0" err="1"/>
              <a:t>dịch</a:t>
            </a:r>
            <a:r>
              <a:rPr lang="en-US" sz="2000" dirty="0"/>
              <a:t> </a:t>
            </a:r>
            <a:r>
              <a:rPr lang="en-US" sz="2000" dirty="0" err="1"/>
              <a:t>vụ</a:t>
            </a:r>
            <a:r>
              <a:rPr lang="vi-VN" sz="2000" dirty="0"/>
              <a:t>,...</a:t>
            </a:r>
          </a:p>
          <a:p>
            <a:pPr marL="342900" indent="-342900">
              <a:buFont typeface="Wingdings" panose="05000000000000000000" pitchFamily="2" charset="2"/>
              <a:buChar char="Ø"/>
            </a:pPr>
            <a:r>
              <a:rPr lang="vi-VN" sz="2000" dirty="0"/>
              <a:t>Chức năng của hệ thống:</a:t>
            </a:r>
          </a:p>
          <a:p>
            <a:pPr marL="742950" lvl="1" indent="-285750">
              <a:buFont typeface="Arial" panose="020B0604020202020204" pitchFamily="34" charset="0"/>
              <a:buChar char="•"/>
            </a:pPr>
            <a:r>
              <a:rPr lang="vi-VN" sz="1800" dirty="0"/>
              <a:t>Đăng nhập, đăng </a:t>
            </a:r>
            <a:r>
              <a:rPr lang="en-US" sz="1800" dirty="0" err="1"/>
              <a:t>ký</a:t>
            </a:r>
            <a:r>
              <a:rPr lang="en-US" sz="1800" dirty="0"/>
              <a:t>, </a:t>
            </a:r>
            <a:r>
              <a:rPr lang="en-US" sz="1800" dirty="0" err="1"/>
              <a:t>đồi</a:t>
            </a:r>
            <a:r>
              <a:rPr lang="en-US" sz="1800" dirty="0"/>
              <a:t> </a:t>
            </a:r>
            <a:r>
              <a:rPr lang="en-US" sz="1800" dirty="0" err="1"/>
              <a:t>mật</a:t>
            </a:r>
            <a:r>
              <a:rPr lang="en-US" sz="1800" dirty="0"/>
              <a:t> </a:t>
            </a:r>
            <a:r>
              <a:rPr lang="en-US" sz="1800" dirty="0" err="1"/>
              <a:t>khẩu</a:t>
            </a:r>
            <a:endParaRPr lang="vi-VN" sz="1800" dirty="0"/>
          </a:p>
          <a:p>
            <a:pPr marL="742950" lvl="1" indent="-285750">
              <a:buFont typeface="Arial" panose="020B0604020202020204" pitchFamily="34" charset="0"/>
              <a:buChar char="•"/>
            </a:pPr>
            <a:r>
              <a:rPr lang="vi-VN" sz="1800" dirty="0"/>
              <a:t>Thống kê</a:t>
            </a:r>
            <a:r>
              <a:rPr lang="en-US" sz="1800" dirty="0"/>
              <a:t>, </a:t>
            </a:r>
            <a:r>
              <a:rPr lang="en-US" sz="1800" dirty="0" err="1"/>
              <a:t>xuất</a:t>
            </a:r>
            <a:r>
              <a:rPr lang="en-US" sz="1800" dirty="0"/>
              <a:t> file excel </a:t>
            </a:r>
            <a:r>
              <a:rPr lang="en-US" sz="1800" dirty="0" err="1"/>
              <a:t>thống</a:t>
            </a:r>
            <a:r>
              <a:rPr lang="en-US" sz="1800" dirty="0"/>
              <a:t> </a:t>
            </a:r>
            <a:r>
              <a:rPr lang="en-US" sz="1800" dirty="0" err="1"/>
              <a:t>kê</a:t>
            </a:r>
            <a:endParaRPr lang="en-US" sz="1800" dirty="0"/>
          </a:p>
          <a:p>
            <a:pPr marL="742950" lvl="1" indent="-285750">
              <a:buFont typeface="Arial" panose="020B0604020202020204" pitchFamily="34" charset="0"/>
              <a:buChar char="•"/>
            </a:pPr>
            <a:r>
              <a:rPr lang="en-US" sz="1800" dirty="0"/>
              <a:t>Chi </a:t>
            </a:r>
            <a:r>
              <a:rPr lang="en-US" sz="1800" dirty="0" err="1"/>
              <a:t>tiết</a:t>
            </a:r>
            <a:r>
              <a:rPr lang="en-US" sz="1800" dirty="0"/>
              <a:t> </a:t>
            </a:r>
            <a:r>
              <a:rPr lang="en-US" sz="1800" dirty="0" err="1"/>
              <a:t>phòng</a:t>
            </a:r>
            <a:r>
              <a:rPr lang="en-US" sz="1800" dirty="0"/>
              <a:t> ở</a:t>
            </a:r>
          </a:p>
          <a:p>
            <a:pPr marL="742950" lvl="1" indent="-285750">
              <a:buFont typeface="Arial" panose="020B0604020202020204" pitchFamily="34" charset="0"/>
              <a:buChar char="•"/>
            </a:pPr>
            <a:r>
              <a:rPr lang="en-US" sz="1800" dirty="0"/>
              <a:t>Thông tin </a:t>
            </a:r>
            <a:r>
              <a:rPr lang="en-US" sz="1800" dirty="0" err="1"/>
              <a:t>thanh</a:t>
            </a:r>
            <a:r>
              <a:rPr lang="en-US" sz="1800" dirty="0"/>
              <a:t> </a:t>
            </a:r>
            <a:r>
              <a:rPr lang="en-US" sz="1800" dirty="0" err="1"/>
              <a:t>toán</a:t>
            </a:r>
            <a:endParaRPr lang="vi-VN" sz="1800" dirty="0"/>
          </a:p>
          <a:p>
            <a:pPr marL="742950" lvl="1" indent="-285750">
              <a:buFont typeface="Arial" panose="020B0604020202020204" pitchFamily="34" charset="0"/>
              <a:buChar char="•"/>
            </a:pPr>
            <a:r>
              <a:rPr lang="vi-VN" sz="1800" dirty="0"/>
              <a:t>Quản lý </a:t>
            </a:r>
            <a:r>
              <a:rPr lang="en-US" sz="1800" dirty="0"/>
              <a:t>Users</a:t>
            </a:r>
            <a:endParaRPr lang="vi-VN" sz="1800" dirty="0"/>
          </a:p>
          <a:p>
            <a:pPr marL="742950" lvl="1" indent="-285750">
              <a:buFont typeface="Arial" panose="020B0604020202020204" pitchFamily="34" charset="0"/>
              <a:buChar char="•"/>
            </a:pPr>
            <a:r>
              <a:rPr lang="vi-VN" sz="1800" dirty="0"/>
              <a:t>Quản lý </a:t>
            </a:r>
            <a:r>
              <a:rPr lang="en-US" sz="1800" dirty="0" err="1"/>
              <a:t>sinh</a:t>
            </a:r>
            <a:r>
              <a:rPr lang="en-US" sz="1800" dirty="0"/>
              <a:t> </a:t>
            </a:r>
            <a:r>
              <a:rPr lang="en-US" sz="1800" dirty="0" err="1"/>
              <a:t>viên</a:t>
            </a:r>
            <a:endParaRPr lang="vi-VN" sz="1800" dirty="0"/>
          </a:p>
          <a:p>
            <a:pPr marL="742950" lvl="1" indent="-285750">
              <a:buFont typeface="Arial" panose="020B0604020202020204" pitchFamily="34" charset="0"/>
              <a:buChar char="•"/>
            </a:pPr>
            <a:r>
              <a:rPr lang="vi-VN" sz="1800" dirty="0"/>
              <a:t>Quản lý </a:t>
            </a:r>
            <a:r>
              <a:rPr lang="en-US" sz="1800" dirty="0" err="1"/>
              <a:t>phòng</a:t>
            </a:r>
            <a:endParaRPr lang="vi-VN" sz="1800" dirty="0"/>
          </a:p>
          <a:p>
            <a:pPr marL="742950" lvl="1" indent="-285750">
              <a:buFont typeface="Arial" panose="020B0604020202020204" pitchFamily="34" charset="0"/>
              <a:buChar char="•"/>
            </a:pPr>
            <a:r>
              <a:rPr lang="vi-VN" sz="1800" dirty="0"/>
              <a:t>Quản lý </a:t>
            </a:r>
            <a:r>
              <a:rPr lang="en-US" sz="1800" dirty="0" err="1"/>
              <a:t>loại</a:t>
            </a:r>
            <a:r>
              <a:rPr lang="en-US" sz="1800" dirty="0"/>
              <a:t> </a:t>
            </a:r>
            <a:r>
              <a:rPr lang="en-US" sz="1800" dirty="0" err="1"/>
              <a:t>phòng</a:t>
            </a:r>
            <a:endParaRPr lang="vi-VN" sz="1800" dirty="0"/>
          </a:p>
          <a:p>
            <a:pPr marL="742950" lvl="1" indent="-285750">
              <a:buFont typeface="Arial" panose="020B0604020202020204" pitchFamily="34" charset="0"/>
              <a:buChar char="•"/>
            </a:pPr>
            <a:r>
              <a:rPr lang="en-US" sz="1800" dirty="0" err="1"/>
              <a:t>Quản</a:t>
            </a:r>
            <a:r>
              <a:rPr lang="en-US" sz="1800" dirty="0"/>
              <a:t> </a:t>
            </a:r>
            <a:r>
              <a:rPr lang="en-US" sz="1800" dirty="0" err="1"/>
              <a:t>lí</a:t>
            </a:r>
            <a:r>
              <a:rPr lang="en-US" sz="1800" dirty="0"/>
              <a:t> </a:t>
            </a:r>
            <a:r>
              <a:rPr lang="en-US" sz="1800" dirty="0" err="1"/>
              <a:t>hợp</a:t>
            </a:r>
            <a:r>
              <a:rPr lang="en-US" sz="1800" dirty="0"/>
              <a:t> </a:t>
            </a:r>
            <a:r>
              <a:rPr lang="en-US" sz="1800" dirty="0" err="1"/>
              <a:t>đồng</a:t>
            </a:r>
            <a:endParaRPr lang="en-US" sz="1800" dirty="0"/>
          </a:p>
          <a:p>
            <a:pPr marL="742950" lvl="1" indent="-285750">
              <a:buFont typeface="Arial" panose="020B0604020202020204" pitchFamily="34" charset="0"/>
              <a:buChar char="•"/>
            </a:pPr>
            <a:r>
              <a:rPr lang="en-US" sz="1800" dirty="0" err="1"/>
              <a:t>Quản</a:t>
            </a:r>
            <a:r>
              <a:rPr lang="en-US" sz="1800" dirty="0"/>
              <a:t> </a:t>
            </a:r>
            <a:r>
              <a:rPr lang="en-US" sz="1800" dirty="0" err="1"/>
              <a:t>lí</a:t>
            </a:r>
            <a:r>
              <a:rPr lang="en-US" sz="1800" dirty="0"/>
              <a:t> </a:t>
            </a:r>
            <a:r>
              <a:rPr lang="en-US" sz="1800" dirty="0" err="1"/>
              <a:t>hóa</a:t>
            </a:r>
            <a:r>
              <a:rPr lang="en-US" sz="1800" dirty="0"/>
              <a:t> </a:t>
            </a:r>
            <a:r>
              <a:rPr lang="en-US" sz="1800" dirty="0" err="1"/>
              <a:t>đơn</a:t>
            </a:r>
            <a:endParaRPr lang="en-US" sz="1800" dirty="0"/>
          </a:p>
          <a:p>
            <a:pPr marL="742950" lvl="1" indent="-285750">
              <a:buFont typeface="Arial" panose="020B0604020202020204" pitchFamily="34" charset="0"/>
              <a:buChar char="•"/>
            </a:pPr>
            <a:r>
              <a:rPr lang="en-US" sz="1800" dirty="0" err="1"/>
              <a:t>Quản</a:t>
            </a:r>
            <a:r>
              <a:rPr lang="en-US" sz="1800" dirty="0"/>
              <a:t> </a:t>
            </a:r>
            <a:r>
              <a:rPr lang="en-US" sz="1800" dirty="0" err="1"/>
              <a:t>lí</a:t>
            </a:r>
            <a:r>
              <a:rPr lang="en-US" sz="1800" dirty="0"/>
              <a:t> </a:t>
            </a:r>
            <a:r>
              <a:rPr lang="en-US" sz="1800" dirty="0" err="1"/>
              <a:t>dịch</a:t>
            </a:r>
            <a:r>
              <a:rPr lang="en-US" sz="1800" dirty="0"/>
              <a:t> </a:t>
            </a:r>
            <a:r>
              <a:rPr lang="en-US" sz="1800" dirty="0" err="1"/>
              <a:t>vụ</a:t>
            </a:r>
            <a:endParaRPr lang="en-US" sz="1800" dirty="0"/>
          </a:p>
          <a:p>
            <a:pPr marL="742950" lvl="1" indent="-285750">
              <a:buFont typeface="Arial" panose="020B0604020202020204" pitchFamily="34" charset="0"/>
              <a:buChar char="•"/>
            </a:pPr>
            <a:r>
              <a:rPr lang="en-US" sz="1800" dirty="0" err="1"/>
              <a:t>Quản</a:t>
            </a:r>
            <a:r>
              <a:rPr lang="en-US" sz="1800" dirty="0"/>
              <a:t> </a:t>
            </a:r>
            <a:r>
              <a:rPr lang="en-US" sz="1800" dirty="0" err="1"/>
              <a:t>lí</a:t>
            </a:r>
            <a:r>
              <a:rPr lang="en-US" sz="1800" dirty="0"/>
              <a:t> </a:t>
            </a:r>
            <a:r>
              <a:rPr lang="en-US" sz="1800" dirty="0" err="1"/>
              <a:t>sử</a:t>
            </a:r>
            <a:r>
              <a:rPr lang="en-US" sz="1800" dirty="0"/>
              <a:t> </a:t>
            </a:r>
            <a:r>
              <a:rPr lang="en-US" sz="1800" dirty="0" err="1"/>
              <a:t>dụng</a:t>
            </a:r>
            <a:r>
              <a:rPr lang="en-US" sz="1800" dirty="0"/>
              <a:t> </a:t>
            </a:r>
            <a:r>
              <a:rPr lang="en-US" sz="1800" dirty="0" err="1"/>
              <a:t>dịch</a:t>
            </a:r>
            <a:r>
              <a:rPr lang="en-US" sz="1800" dirty="0"/>
              <a:t> </a:t>
            </a:r>
            <a:r>
              <a:rPr lang="en-US" sz="1800" dirty="0" err="1"/>
              <a:t>vụ</a:t>
            </a:r>
            <a:endParaRPr lang="en-US" sz="1800" dirty="0"/>
          </a:p>
          <a:p>
            <a:pPr marL="742950" lvl="1" indent="-285750">
              <a:buFont typeface="Arial" panose="020B0604020202020204" pitchFamily="34" charset="0"/>
              <a:buChar char="•"/>
            </a:pPr>
            <a:endParaRPr lang="vi-VN" sz="1800" dirty="0"/>
          </a:p>
          <a:p>
            <a:pPr marL="742950" lvl="1" indent="-285750">
              <a:buFont typeface="Arial" panose="020B0604020202020204" pitchFamily="34" charset="0"/>
              <a:buChar char="•"/>
            </a:pPr>
            <a:endParaRPr lang="vi-VN" sz="1800" dirty="0"/>
          </a:p>
          <a:p>
            <a:pPr lvl="1"/>
            <a:endParaRPr lang="vi-VN" sz="1800" dirty="0"/>
          </a:p>
        </p:txBody>
      </p:sp>
    </p:spTree>
    <p:extLst>
      <p:ext uri="{BB962C8B-B14F-4D97-AF65-F5344CB8AC3E}">
        <p14:creationId xmlns:p14="http://schemas.microsoft.com/office/powerpoint/2010/main" val="2706205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2400" dirty="0" err="1"/>
              <a:t>Đăng</a:t>
            </a:r>
            <a:r>
              <a:rPr lang="en-US" sz="2400" dirty="0"/>
              <a:t> </a:t>
            </a:r>
            <a:r>
              <a:rPr lang="en-US" sz="2400" dirty="0" err="1"/>
              <a:t>nhập</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838199" y="1934777"/>
            <a:ext cx="4467227" cy="4444948"/>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vi-VN" sz="2000" dirty="0">
                <a:latin typeface="Readex Pro" panose="020B0604020202020204" charset="-78"/>
                <a:cs typeface="Readex Pro" panose="020B0604020202020204" charset="-78"/>
              </a:rPr>
              <a:t>Kiểm tra</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tên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đăng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nhập</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và</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mật</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khẩu</a:t>
            </a:r>
            <a:r>
              <a:rPr lang="vi-VN" sz="2000" dirty="0">
                <a:latin typeface="Readex Pro" panose="020B0604020202020204" charset="-78"/>
                <a:cs typeface="Readex Pro" panose="020B0604020202020204" charset="-78"/>
              </a:rPr>
              <a:t>,</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nếu</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hợp</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lệ</a:t>
            </a:r>
            <a:r>
              <a:rPr lang="vi-VN" sz="2000" dirty="0">
                <a:latin typeface="Readex Pro" panose="020B0604020202020204" charset="-78"/>
                <a:cs typeface="Readex Pro" panose="020B0604020202020204" charset="-78"/>
              </a:rPr>
              <a:t> cho phép người dùng đăng nhập vào hệ thống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quản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lí</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ký</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túc</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xá</a:t>
            </a:r>
            <a:r>
              <a:rPr lang="vi-VN" sz="2000" dirty="0">
                <a:latin typeface="Readex Pro" panose="020B0604020202020204" charset="-78"/>
                <a:cs typeface="Readex Pro" panose="020B0604020202020204" charset="-78"/>
              </a:rPr>
              <a:t>.</a:t>
            </a:r>
            <a:endParaRPr lang="en-US" sz="2000" dirty="0">
              <a:latin typeface="Readex Pro" panose="020B0604020202020204" charset="-78"/>
              <a:cs typeface="Readex Pro" panose="020B0604020202020204" charset="-78"/>
            </a:endParaRPr>
          </a:p>
          <a:p>
            <a:pPr marL="342900" indent="-342900" algn="l">
              <a:buFontTx/>
              <a:buChar char="-"/>
            </a:pPr>
            <a:r>
              <a:rPr lang="en-US" sz="2000" dirty="0" err="1">
                <a:latin typeface="Readex Pro" panose="020B0604020202020204" charset="-78"/>
                <a:cs typeface="Readex Pro" panose="020B0604020202020204" charset="-78"/>
              </a:rPr>
              <a:t>Tài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khoản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là</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sinh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viên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thì</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sẽ</a:t>
            </a:r>
            <a:r>
              <a:rPr lang="en-US" sz="2000" dirty="0">
                <a:latin typeface="Readex Pro" panose="020B0604020202020204" charset="-78"/>
                <a:cs typeface="Readex Pro" panose="020B0604020202020204" charset="-78"/>
              </a:rPr>
              <a:t> đ</a:t>
            </a:r>
            <a:r>
              <a:rPr lang="vi-VN" sz="2000" dirty="0">
                <a:latin typeface="Readex Pro" panose="020B0604020202020204" charset="-78"/>
                <a:cs typeface="Readex Pro" panose="020B0604020202020204" charset="-78"/>
              </a:rPr>
              <a:t>ư</a:t>
            </a:r>
            <a:r>
              <a:rPr lang="en-US" sz="2000" dirty="0" err="1">
                <a:latin typeface="Readex Pro" panose="020B0604020202020204" charset="-78"/>
                <a:cs typeface="Readex Pro" panose="020B0604020202020204" charset="-78"/>
              </a:rPr>
              <a:t>ợc</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chuyển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đến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trang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dành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cho</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sinh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viên</a:t>
            </a:r>
            <a:r>
              <a:rPr lang="en-US" sz="2000" dirty="0">
                <a:latin typeface="Readex Pro" panose="020B0604020202020204" charset="-78"/>
                <a:cs typeface="Readex Pro" panose="020B0604020202020204" charset="-78"/>
              </a:rPr>
              <a:t>.</a:t>
            </a:r>
          </a:p>
          <a:p>
            <a:pPr marL="342900" indent="-342900" algn="l">
              <a:buFontTx/>
              <a:buChar char="-"/>
            </a:pPr>
            <a:r>
              <a:rPr lang="en-US" sz="2000" dirty="0" err="1">
                <a:latin typeface="Readex Pro" panose="020B0604020202020204" charset="-78"/>
                <a:cs typeface="Readex Pro" panose="020B0604020202020204" charset="-78"/>
              </a:rPr>
              <a:t>Tài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khoản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là</a:t>
            </a:r>
            <a:r>
              <a:rPr lang="en-US" sz="2000" dirty="0">
                <a:latin typeface="Readex Pro" panose="020B0604020202020204" charset="-78"/>
                <a:cs typeface="Readex Pro" panose="020B0604020202020204" charset="-78"/>
              </a:rPr>
              <a:t> admin </a:t>
            </a:r>
            <a:r>
              <a:rPr lang="en-US" sz="2000" dirty="0" err="1">
                <a:latin typeface="Readex Pro" panose="020B0604020202020204" charset="-78"/>
                <a:cs typeface="Readex Pro" panose="020B0604020202020204" charset="-78"/>
              </a:rPr>
              <a:t>sẽ</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chuyển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đến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trang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quản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lý</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của</a:t>
            </a:r>
            <a:r>
              <a:rPr lang="en-US" sz="2000" dirty="0">
                <a:latin typeface="Readex Pro" panose="020B0604020202020204" charset="-78"/>
                <a:cs typeface="Readex Pro" panose="020B0604020202020204" charset="-78"/>
              </a:rPr>
              <a:t> admin</a:t>
            </a:r>
            <a:endParaRPr lang="vi-VN" sz="2000" dirty="0">
              <a:latin typeface="Readex Pro" panose="020B0604020202020204" charset="-78"/>
              <a:cs typeface="Readex Pro" panose="020B0604020202020204" charset="-78"/>
            </a:endParaRPr>
          </a:p>
        </p:txBody>
      </p:sp>
      <p:pic>
        <p:nvPicPr>
          <p:cNvPr id="4" name="Picture 3">
            <a:extLst>
              <a:ext uri="{FF2B5EF4-FFF2-40B4-BE49-F238E27FC236}">
                <a16:creationId xmlns:a16="http://schemas.microsoft.com/office/drawing/2014/main" id="{5A661099-F75A-2D20-9FFA-CEBDB1210BA2}"/>
              </a:ext>
            </a:extLst>
          </p:cNvPr>
          <p:cNvPicPr>
            <a:picLocks noChangeAspect="1"/>
          </p:cNvPicPr>
          <p:nvPr/>
        </p:nvPicPr>
        <p:blipFill>
          <a:blip r:embed="rId2"/>
          <a:stretch>
            <a:fillRect/>
          </a:stretch>
        </p:blipFill>
        <p:spPr>
          <a:xfrm>
            <a:off x="5863346" y="1277861"/>
            <a:ext cx="5296065" cy="4576846"/>
          </a:xfrm>
          <a:prstGeom prst="rect">
            <a:avLst/>
          </a:prstGeom>
        </p:spPr>
      </p:pic>
    </p:spTree>
    <p:extLst>
      <p:ext uri="{BB962C8B-B14F-4D97-AF65-F5344CB8AC3E}">
        <p14:creationId xmlns:p14="http://schemas.microsoft.com/office/powerpoint/2010/main" val="271276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2400" dirty="0" err="1"/>
              <a:t>Đăng</a:t>
            </a:r>
            <a:r>
              <a:rPr lang="en-US" sz="2400" dirty="0"/>
              <a:t> </a:t>
            </a:r>
            <a:r>
              <a:rPr lang="en-US" sz="2400" dirty="0" err="1"/>
              <a:t>ký</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838200" y="1934777"/>
            <a:ext cx="3429000" cy="3645362"/>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en-US" sz="2000" dirty="0" err="1">
                <a:latin typeface="Readex Pro" panose="020B0604020202020204" charset="-78"/>
                <a:cs typeface="Readex Pro" panose="020B0604020202020204" charset="-78"/>
              </a:rPr>
              <a:t>Dành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cho</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sinh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viên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chưa</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có</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tài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khoản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sinh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viên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sẽ</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đăng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kí</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tài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khoản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để</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có</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thể</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đăng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nhập</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vào</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hệ</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thống</a:t>
            </a:r>
            <a:endParaRPr lang="en-US" sz="2000" dirty="0">
              <a:latin typeface="Readex Pro" panose="020B0604020202020204" charset="-78"/>
              <a:cs typeface="Readex Pro" panose="020B0604020202020204" charset="-78"/>
            </a:endParaRPr>
          </a:p>
          <a:p>
            <a:pPr marL="342900" indent="-342900" algn="l">
              <a:buFontTx/>
              <a:buChar char="-"/>
            </a:pPr>
            <a:r>
              <a:rPr lang="en-US" sz="2000" dirty="0" err="1">
                <a:latin typeface="Readex Pro" panose="020B0604020202020204" charset="-78"/>
                <a:cs typeface="Readex Pro" panose="020B0604020202020204" charset="-78"/>
              </a:rPr>
              <a:t>Các</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thông</a:t>
            </a:r>
            <a:r>
              <a:rPr lang="en-US" sz="2000" dirty="0">
                <a:latin typeface="Readex Pro" panose="020B0604020202020204" charset="-78"/>
                <a:cs typeface="Readex Pro" panose="020B0604020202020204" charset="-78"/>
              </a:rPr>
              <a:t> tin </a:t>
            </a:r>
            <a:r>
              <a:rPr lang="en-US" sz="2000" dirty="0" err="1">
                <a:latin typeface="Readex Pro" panose="020B0604020202020204" charset="-78"/>
                <a:cs typeface="Readex Pro" panose="020B0604020202020204" charset="-78"/>
              </a:rPr>
              <a:t>đăng</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kí</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là</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thông</a:t>
            </a:r>
            <a:r>
              <a:rPr lang="en-US" sz="2000" dirty="0">
                <a:latin typeface="Readex Pro" panose="020B0604020202020204" charset="-78"/>
                <a:cs typeface="Readex Pro" panose="020B0604020202020204" charset="-78"/>
              </a:rPr>
              <a:t> tin </a:t>
            </a:r>
            <a:r>
              <a:rPr lang="en-US" sz="2000" dirty="0" err="1">
                <a:latin typeface="Readex Pro" panose="020B0604020202020204" charset="-78"/>
                <a:cs typeface="Readex Pro" panose="020B0604020202020204" charset="-78"/>
              </a:rPr>
              <a:t>cá</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nhân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của</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sinh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viên</a:t>
            </a:r>
            <a:r>
              <a:rPr lang="en-US" sz="2000" dirty="0">
                <a:latin typeface="Readex Pro" panose="020B0604020202020204" charset="-78"/>
                <a:cs typeface="Readex Pro" panose="020B0604020202020204" charset="-78"/>
              </a:rPr>
              <a:t> bao </a:t>
            </a:r>
            <a:r>
              <a:rPr lang="en-US" sz="2000" dirty="0" err="1">
                <a:latin typeface="Readex Pro" panose="020B0604020202020204" charset="-78"/>
                <a:cs typeface="Readex Pro" panose="020B0604020202020204" charset="-78"/>
              </a:rPr>
              <a:t>gồm</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Mã</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sinh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viên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họ</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và</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tên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giới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tính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số</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điện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thoại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và</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mật</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khẩu</a:t>
            </a:r>
            <a:r>
              <a:rPr lang="en-US" sz="2000" dirty="0">
                <a:latin typeface="Readex Pro" panose="020B0604020202020204" charset="-78"/>
                <a:cs typeface="Readex Pro" panose="020B0604020202020204" charset="-78"/>
              </a:rPr>
              <a:t>.</a:t>
            </a:r>
            <a:endParaRPr lang="vi-VN" sz="2000" dirty="0">
              <a:latin typeface="Readex Pro" panose="020B0604020202020204" charset="-78"/>
              <a:cs typeface="Readex Pro" panose="020B0604020202020204" charset="-78"/>
            </a:endParaRPr>
          </a:p>
        </p:txBody>
      </p:sp>
      <p:pic>
        <p:nvPicPr>
          <p:cNvPr id="4" name="Picture 3">
            <a:extLst>
              <a:ext uri="{FF2B5EF4-FFF2-40B4-BE49-F238E27FC236}">
                <a16:creationId xmlns:a16="http://schemas.microsoft.com/office/drawing/2014/main" id="{DAB12BAD-8290-068F-9CA2-EE229B4CF780}"/>
              </a:ext>
            </a:extLst>
          </p:cNvPr>
          <p:cNvPicPr>
            <a:picLocks noChangeAspect="1"/>
          </p:cNvPicPr>
          <p:nvPr/>
        </p:nvPicPr>
        <p:blipFill>
          <a:blip r:embed="rId2"/>
          <a:stretch>
            <a:fillRect/>
          </a:stretch>
        </p:blipFill>
        <p:spPr>
          <a:xfrm>
            <a:off x="6096000" y="1334032"/>
            <a:ext cx="3180349" cy="4846852"/>
          </a:xfrm>
          <a:prstGeom prst="rect">
            <a:avLst/>
          </a:prstGeom>
        </p:spPr>
      </p:pic>
    </p:spTree>
    <p:extLst>
      <p:ext uri="{BB962C8B-B14F-4D97-AF65-F5344CB8AC3E}">
        <p14:creationId xmlns:p14="http://schemas.microsoft.com/office/powerpoint/2010/main" val="194924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vi-VN" dirty="0"/>
              <a:t>Mô tả hệ thống và chức năng</a:t>
            </a:r>
            <a:endParaRPr lang="en-US" dirty="0"/>
          </a:p>
        </p:txBody>
      </p:sp>
      <p:sp>
        <p:nvSpPr>
          <p:cNvPr id="16" name="Title 3">
            <a:extLst>
              <a:ext uri="{FF2B5EF4-FFF2-40B4-BE49-F238E27FC236}">
                <a16:creationId xmlns:a16="http://schemas.microsoft.com/office/drawing/2014/main" id="{FC5D21FF-930E-45AD-AAC5-38697DD8F894}"/>
              </a:ext>
            </a:extLst>
          </p:cNvPr>
          <p:cNvSpPr txBox="1">
            <a:spLocks/>
          </p:cNvSpPr>
          <p:nvPr/>
        </p:nvSpPr>
        <p:spPr>
          <a:xfrm>
            <a:off x="838200" y="1277861"/>
            <a:ext cx="4467226" cy="638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2400" dirty="0" err="1"/>
              <a:t>Đổi</a:t>
            </a:r>
            <a:r>
              <a:rPr lang="en-US" sz="2400" dirty="0"/>
              <a:t> </a:t>
            </a:r>
            <a:r>
              <a:rPr lang="en-US" sz="2400" dirty="0" err="1"/>
              <a:t>mật</a:t>
            </a:r>
            <a:r>
              <a:rPr lang="en-US" sz="2400" dirty="0"/>
              <a:t> </a:t>
            </a:r>
            <a:r>
              <a:rPr lang="en-US" sz="2400" dirty="0" err="1"/>
              <a:t>khẩu</a:t>
            </a:r>
            <a:endParaRPr lang="vi-VN" sz="2400" dirty="0"/>
          </a:p>
        </p:txBody>
      </p:sp>
      <p:sp>
        <p:nvSpPr>
          <p:cNvPr id="17" name="Subtitle 4">
            <a:extLst>
              <a:ext uri="{FF2B5EF4-FFF2-40B4-BE49-F238E27FC236}">
                <a16:creationId xmlns:a16="http://schemas.microsoft.com/office/drawing/2014/main" id="{A525F1E4-B299-4BFF-9153-95C89960AD0E}"/>
              </a:ext>
            </a:extLst>
          </p:cNvPr>
          <p:cNvSpPr txBox="1">
            <a:spLocks/>
          </p:cNvSpPr>
          <p:nvPr/>
        </p:nvSpPr>
        <p:spPr>
          <a:xfrm>
            <a:off x="838200" y="1934777"/>
            <a:ext cx="3429000" cy="3645362"/>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Tx/>
              <a:buChar char="-"/>
            </a:pPr>
            <a:r>
              <a:rPr lang="en-US" sz="2000" dirty="0">
                <a:latin typeface="Readex Pro" panose="020B0604020202020204" charset="-78"/>
                <a:cs typeface="Readex Pro" panose="020B0604020202020204" charset="-78"/>
              </a:rPr>
              <a:t>Cho </a:t>
            </a:r>
            <a:r>
              <a:rPr lang="en-US" sz="2000" dirty="0" err="1">
                <a:latin typeface="Readex Pro" panose="020B0604020202020204" charset="-78"/>
                <a:cs typeface="Readex Pro" panose="020B0604020202020204" charset="-78"/>
              </a:rPr>
              <a:t>phép</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đổi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mật</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khẩu</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của</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tài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khoản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sinh</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viên</a:t>
            </a:r>
            <a:endParaRPr lang="en-US" sz="2000" dirty="0">
              <a:latin typeface="Readex Pro" panose="020B0604020202020204" charset="-78"/>
              <a:cs typeface="Readex Pro" panose="020B0604020202020204" charset="-78"/>
            </a:endParaRPr>
          </a:p>
          <a:p>
            <a:pPr marL="342900" indent="-342900" algn="l">
              <a:buFontTx/>
              <a:buChar char="-"/>
            </a:pPr>
            <a:r>
              <a:rPr lang="en-US" sz="2000" dirty="0" err="1">
                <a:latin typeface="Readex Pro" panose="020B0604020202020204" charset="-78"/>
                <a:cs typeface="Readex Pro" panose="020B0604020202020204" charset="-78"/>
              </a:rPr>
              <a:t>Các</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thông</a:t>
            </a:r>
            <a:r>
              <a:rPr lang="en-US" sz="2000" dirty="0">
                <a:latin typeface="Readex Pro" panose="020B0604020202020204" charset="-78"/>
                <a:cs typeface="Readex Pro" panose="020B0604020202020204" charset="-78"/>
              </a:rPr>
              <a:t> tin </a:t>
            </a:r>
            <a:r>
              <a:rPr lang="en-US" sz="2000" dirty="0" err="1">
                <a:latin typeface="Readex Pro" panose="020B0604020202020204" charset="-78"/>
                <a:cs typeface="Readex Pro" panose="020B0604020202020204" charset="-78"/>
              </a:rPr>
              <a:t>cần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thiết</a:t>
            </a:r>
            <a:r>
              <a:rPr lang="en-US" sz="2000" dirty="0">
                <a:latin typeface="Readex Pro" panose="020B0604020202020204" charset="-78"/>
                <a:cs typeface="Readex Pro" panose="020B0604020202020204" charset="-78"/>
              </a:rPr>
              <a:t> bao </a:t>
            </a:r>
            <a:r>
              <a:rPr lang="en-US" sz="2000" dirty="0" err="1">
                <a:latin typeface="Readex Pro" panose="020B0604020202020204" charset="-78"/>
                <a:cs typeface="Readex Pro" panose="020B0604020202020204" charset="-78"/>
              </a:rPr>
              <a:t>gồm</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Mật</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khẩu</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cũ</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mật</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khẩu</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mới</a:t>
            </a:r>
            <a:r>
              <a:rPr lang="en-US" sz="2000" dirty="0">
                <a:latin typeface="Readex Pro" panose="020B0604020202020204" charset="-78"/>
                <a:cs typeface="Readex Pro" panose="020B0604020202020204" charset="-78"/>
              </a:rPr>
              <a:t>.</a:t>
            </a:r>
            <a:endParaRPr lang="vi-VN" sz="2000" dirty="0">
              <a:latin typeface="Readex Pro" panose="020B0604020202020204" charset="-78"/>
              <a:cs typeface="Readex Pro" panose="020B0604020202020204" charset="-78"/>
            </a:endParaRPr>
          </a:p>
        </p:txBody>
      </p:sp>
      <p:pic>
        <p:nvPicPr>
          <p:cNvPr id="7" name="Picture 6">
            <a:extLst>
              <a:ext uri="{FF2B5EF4-FFF2-40B4-BE49-F238E27FC236}">
                <a16:creationId xmlns:a16="http://schemas.microsoft.com/office/drawing/2014/main" id="{ED2A08CE-0277-F6EC-3892-A6D3DDDD6030}"/>
              </a:ext>
            </a:extLst>
          </p:cNvPr>
          <p:cNvPicPr>
            <a:picLocks noChangeAspect="1"/>
          </p:cNvPicPr>
          <p:nvPr/>
        </p:nvPicPr>
        <p:blipFill>
          <a:blip r:embed="rId2"/>
          <a:stretch>
            <a:fillRect/>
          </a:stretch>
        </p:blipFill>
        <p:spPr>
          <a:xfrm>
            <a:off x="5305425" y="1199605"/>
            <a:ext cx="5406117" cy="5061503"/>
          </a:xfrm>
          <a:prstGeom prst="rect">
            <a:avLst/>
          </a:prstGeom>
        </p:spPr>
      </p:pic>
    </p:spTree>
    <p:extLst>
      <p:ext uri="{BB962C8B-B14F-4D97-AF65-F5344CB8AC3E}">
        <p14:creationId xmlns:p14="http://schemas.microsoft.com/office/powerpoint/2010/main" val="3681972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5249</TotalTime>
  <Words>1569</Words>
  <Application>Microsoft Office PowerPoint</Application>
  <PresentationFormat>Widescreen</PresentationFormat>
  <Paragraphs>169</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K2D</vt:lpstr>
      <vt:lpstr>Wingdings</vt:lpstr>
      <vt:lpstr>Readex Pro</vt:lpstr>
      <vt:lpstr>Arial</vt:lpstr>
      <vt:lpstr>Barlow</vt:lpstr>
      <vt:lpstr>Office Theme</vt:lpstr>
      <vt:lpstr>Báo cáo học phần Quản trị dữ liệu  CT467</vt:lpstr>
      <vt:lpstr>PowerPoint Presentation</vt:lpstr>
      <vt:lpstr>PowerPoint Presentation</vt:lpstr>
      <vt:lpstr>PowerPoint Presentation</vt:lpstr>
      <vt:lpstr>Sơ lược về project</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Mô tả hệ thống và chức năng</vt:lpstr>
      <vt:lpstr>Cơ sở dữ liệu</vt:lpstr>
      <vt:lpstr>Cơ sở dữ liệu</vt:lpstr>
      <vt:lpstr>Cơ sở dữ liệu</vt:lpstr>
      <vt:lpstr>Cơ sở dữ liệu</vt:lpstr>
      <vt:lpstr>Cơ sở dữ liệu</vt:lpstr>
      <vt:lpstr>Cơ sở dữ liệu</vt:lpstr>
      <vt:lpstr>Kết quả thực hiện</vt:lpstr>
      <vt:lpstr>CÁM ƠN CÔ VÀ CÁC BẠN ĐÃ LẮNG NGHE!</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Administrator</cp:lastModifiedBy>
  <cp:revision>272</cp:revision>
  <dcterms:created xsi:type="dcterms:W3CDTF">2022-07-01T08:15:51Z</dcterms:created>
  <dcterms:modified xsi:type="dcterms:W3CDTF">2025-11-17T16:13:45Z</dcterms:modified>
</cp:coreProperties>
</file>